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4630400" cy="8229600"/>
  <p:notesSz cx="8229600" cy="14630400"/>
  <p:embeddedFontLst>
    <p:embeddedFont>
      <p:font typeface="Inter" panose="020B0604020202020204" charset="0"/>
      <p:regular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10"/>
  </p:normalViewPr>
  <p:slideViewPr>
    <p:cSldViewPr snapToGrid="0" snapToObjects="1">
      <p:cViewPr varScale="1">
        <p:scale>
          <a:sx n="61" d="100"/>
          <a:sy n="61" d="100"/>
        </p:scale>
        <p:origin x="59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6816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10" Type="http://schemas.openxmlformats.org/officeDocument/2006/relationships/image" Target="../media/image86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4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12" Type="http://schemas.openxmlformats.org/officeDocument/2006/relationships/image" Target="../media/image11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08.png"/><Relationship Id="rId11" Type="http://schemas.openxmlformats.org/officeDocument/2006/relationships/image" Target="../media/image113.png"/><Relationship Id="rId5" Type="http://schemas.openxmlformats.org/officeDocument/2006/relationships/image" Target="../media/image107.png"/><Relationship Id="rId10" Type="http://schemas.openxmlformats.org/officeDocument/2006/relationships/image" Target="../media/image112.png"/><Relationship Id="rId4" Type="http://schemas.openxmlformats.org/officeDocument/2006/relationships/image" Target="../media/image106.png"/><Relationship Id="rId9" Type="http://schemas.openxmlformats.org/officeDocument/2006/relationships/image" Target="../media/image11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123.png"/><Relationship Id="rId5" Type="http://schemas.openxmlformats.org/officeDocument/2006/relationships/image" Target="../media/image81.png"/><Relationship Id="rId10" Type="http://schemas.openxmlformats.org/officeDocument/2006/relationships/image" Target="../media/image125.png"/><Relationship Id="rId4" Type="http://schemas.openxmlformats.org/officeDocument/2006/relationships/image" Target="../media/image122.png"/><Relationship Id="rId9" Type="http://schemas.openxmlformats.org/officeDocument/2006/relationships/image" Target="../media/image8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29.png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611987"/>
            <a:ext cx="7556421" cy="22327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Business and Management Research: A Comprehensive Guide</a:t>
            </a:r>
          </a:p>
          <a:p>
            <a:pPr marL="0" indent="0" algn="l">
              <a:lnSpc>
                <a:spcPts val="5850"/>
              </a:lnSpc>
              <a:buNone/>
            </a:pPr>
            <a:r>
              <a:rPr 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trona Bold" pitchFamily="34" charset="0"/>
                <a:ea typeface="Petrona Bold" pitchFamily="34" charset="-122"/>
              </a:rPr>
              <a:t>By. Dr. Lance Adams and Dr. Larry Adams </a:t>
            </a:r>
            <a:endParaRPr lang="en-US" sz="2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 1"/>
          <p:cNvSpPr/>
          <p:nvPr/>
        </p:nvSpPr>
        <p:spPr>
          <a:xfrm>
            <a:off x="793790" y="5564485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Welcome to this comprehensive guide on business and management research. We'll explore the entire research process from theoretical frameworks to data collection methods.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93789" y="6884621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This presentation will equip you with the tools and knowledge to conduct effective research that drives business decisions and generates valuable insights.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667583"/>
            <a:ext cx="7521178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What is Business Research?</a:t>
            </a:r>
            <a:endParaRPr lang="en-US" sz="4650" dirty="0"/>
          </a:p>
        </p:txBody>
      </p:sp>
      <p:sp>
        <p:nvSpPr>
          <p:cNvPr id="4" name="Shape 1"/>
          <p:cNvSpPr/>
          <p:nvPr/>
        </p:nvSpPr>
        <p:spPr>
          <a:xfrm>
            <a:off x="793790" y="1752005"/>
            <a:ext cx="3664863" cy="3517344"/>
          </a:xfrm>
          <a:prstGeom prst="roundRect">
            <a:avLst>
              <a:gd name="adj" fmla="val 270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028224" y="1986439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Definition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1028224" y="2494598"/>
            <a:ext cx="3195995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Business research is the systematic inquiry that provides information to guide business decisions. It involves collecting, analyzing, and interpreting data.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1752005"/>
            <a:ext cx="3664863" cy="3517344"/>
          </a:xfrm>
          <a:prstGeom prst="roundRect">
            <a:avLst>
              <a:gd name="adj" fmla="val 270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4919901" y="1986439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Key Characteristics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4919901" y="2494598"/>
            <a:ext cx="3195995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Business research is purposeful, specific, objective, systematic, and empirical. It requires careful planning and rigorous execution.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496163"/>
            <a:ext cx="7556421" cy="2065734"/>
          </a:xfrm>
          <a:prstGeom prst="roundRect">
            <a:avLst>
              <a:gd name="adj" fmla="val 461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1028224" y="5730597"/>
            <a:ext cx="337827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Decision-Making Impact</a:t>
            </a:r>
            <a:endParaRPr lang="en-US" sz="2300" dirty="0"/>
          </a:p>
        </p:txBody>
      </p:sp>
      <p:sp>
        <p:nvSpPr>
          <p:cNvPr id="12" name="Text 9"/>
          <p:cNvSpPr/>
          <p:nvPr/>
        </p:nvSpPr>
        <p:spPr>
          <a:xfrm>
            <a:off x="1028224" y="6238756"/>
            <a:ext cx="70875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Quality research reduces uncertainty in decision-making. It provides evidence-based insights for strategic planning and problem-solving.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66900"/>
            <a:ext cx="9670852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Theoretical Framework of Research</a:t>
            </a:r>
            <a:endParaRPr lang="en-US" sz="4650" dirty="0"/>
          </a:p>
        </p:txBody>
      </p:sp>
      <p:sp>
        <p:nvSpPr>
          <p:cNvPr id="3" name="Text 1"/>
          <p:cNvSpPr/>
          <p:nvPr/>
        </p:nvSpPr>
        <p:spPr>
          <a:xfrm>
            <a:off x="793790" y="3178135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Purpose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93790" y="3777020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theoretical framework provides the conceptual foundation for research. It connects the study to existing knowledge and guides analysis.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5069800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Strong frameworks help researchers identify relationships between variables. They also provide context for interpreting results.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599521" y="3178135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Components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7599521" y="377702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Relevant theories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599521" y="421921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 concepts and definitions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99521" y="4661416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Relationships between variables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599521" y="5103614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Assumptions and limitations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56758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8899" y="3132892"/>
            <a:ext cx="9066848" cy="674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Developing a Theoretical Framework</a:t>
            </a:r>
            <a:endParaRPr lang="en-US" sz="4200" dirty="0"/>
          </a:p>
        </p:txBody>
      </p:sp>
      <p:sp>
        <p:nvSpPr>
          <p:cNvPr id="4" name="Shape 1"/>
          <p:cNvSpPr/>
          <p:nvPr/>
        </p:nvSpPr>
        <p:spPr>
          <a:xfrm>
            <a:off x="718899" y="5039201"/>
            <a:ext cx="3067050" cy="205383"/>
          </a:xfrm>
          <a:prstGeom prst="roundRect">
            <a:avLst>
              <a:gd name="adj" fmla="val 42006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718899" y="5552599"/>
            <a:ext cx="3067050" cy="673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Review Existing Literature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718899" y="6349722"/>
            <a:ext cx="30670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Examine theories, models, and concepts relevant to your research problem. Identify key variables and relationships.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4093964" y="4731068"/>
            <a:ext cx="3067169" cy="205383"/>
          </a:xfrm>
          <a:prstGeom prst="roundRect">
            <a:avLst>
              <a:gd name="adj" fmla="val 42006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4093964" y="5244465"/>
            <a:ext cx="3026093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Select Relevant Theories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4093964" y="5704642"/>
            <a:ext cx="3067169" cy="16430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Choose theories that best explain your research phenomenon. Consider their explanatory power and applicability.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7469148" y="4422934"/>
            <a:ext cx="3067169" cy="205383"/>
          </a:xfrm>
          <a:prstGeom prst="roundRect">
            <a:avLst>
              <a:gd name="adj" fmla="val 42006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7469148" y="4936331"/>
            <a:ext cx="3067169" cy="673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Develop Conceptual Model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7469148" y="5733455"/>
            <a:ext cx="3067169" cy="16430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Create a visual representation showing relationships between concepts. Map connections between independent and dependent variables.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10844332" y="4114919"/>
            <a:ext cx="3067169" cy="205383"/>
          </a:xfrm>
          <a:prstGeom prst="roundRect">
            <a:avLst>
              <a:gd name="adj" fmla="val 42006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10844332" y="4628317"/>
            <a:ext cx="2696051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Refine and Validate</a:t>
            </a:r>
            <a:endParaRPr lang="en-US" sz="2100" dirty="0"/>
          </a:p>
        </p:txBody>
      </p:sp>
      <p:sp>
        <p:nvSpPr>
          <p:cNvPr id="15" name="Text 12"/>
          <p:cNvSpPr/>
          <p:nvPr/>
        </p:nvSpPr>
        <p:spPr>
          <a:xfrm>
            <a:off x="10844332" y="5088493"/>
            <a:ext cx="3067169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Test your framework against existing research. Ensure it aligns with your research questions and objectives.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150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9495" y="565309"/>
            <a:ext cx="6298763" cy="6746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Statement of the Problem</a:t>
            </a:r>
            <a:endParaRPr lang="en-US" sz="42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495" y="1548289"/>
            <a:ext cx="1027986" cy="152947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055852" y="1753791"/>
            <a:ext cx="2722840" cy="337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Identify Research Gap</a:t>
            </a:r>
            <a:endParaRPr lang="en-US" sz="2100" dirty="0"/>
          </a:p>
        </p:txBody>
      </p:sp>
      <p:sp>
        <p:nvSpPr>
          <p:cNvPr id="6" name="Text 2"/>
          <p:cNvSpPr/>
          <p:nvPr/>
        </p:nvSpPr>
        <p:spPr>
          <a:xfrm>
            <a:off x="2055852" y="2214324"/>
            <a:ext cx="6368653" cy="657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Recognize an unresolved issue or knowledge gap in the field. The problem should be significant and researchable.</a:t>
            </a:r>
            <a:endParaRPr lang="en-US" sz="16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495" y="3077766"/>
            <a:ext cx="1027986" cy="152947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055852" y="3283268"/>
            <a:ext cx="2698433" cy="337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Define Scope</a:t>
            </a:r>
            <a:endParaRPr lang="en-US" sz="2100" dirty="0"/>
          </a:p>
        </p:txBody>
      </p:sp>
      <p:sp>
        <p:nvSpPr>
          <p:cNvPr id="9" name="Text 4"/>
          <p:cNvSpPr/>
          <p:nvPr/>
        </p:nvSpPr>
        <p:spPr>
          <a:xfrm>
            <a:off x="2055852" y="3743801"/>
            <a:ext cx="6368653" cy="657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Establish clear boundaries for your research. Narrow the focus to make the problem manageable.</a:t>
            </a:r>
            <a:endParaRPr lang="en-US" sz="16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495" y="4607243"/>
            <a:ext cx="1027986" cy="152947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055852" y="4812744"/>
            <a:ext cx="2698433" cy="337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Articulate Clearly</a:t>
            </a:r>
            <a:endParaRPr lang="en-US" sz="2100" dirty="0"/>
          </a:p>
        </p:txBody>
      </p:sp>
      <p:sp>
        <p:nvSpPr>
          <p:cNvPr id="12" name="Text 6"/>
          <p:cNvSpPr/>
          <p:nvPr/>
        </p:nvSpPr>
        <p:spPr>
          <a:xfrm>
            <a:off x="2055852" y="5273278"/>
            <a:ext cx="6368653" cy="657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Express the problem in precise, unambiguous language. Avoid vague terminology and generalities.</a:t>
            </a:r>
            <a:endParaRPr lang="en-US" sz="16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495" y="6136719"/>
            <a:ext cx="1027986" cy="1529477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2055852" y="6342221"/>
            <a:ext cx="2698433" cy="337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Ensure Significance</a:t>
            </a:r>
            <a:endParaRPr lang="en-US" sz="2100" dirty="0"/>
          </a:p>
        </p:txBody>
      </p:sp>
      <p:sp>
        <p:nvSpPr>
          <p:cNvPr id="15" name="Text 8"/>
          <p:cNvSpPr/>
          <p:nvPr/>
        </p:nvSpPr>
        <p:spPr>
          <a:xfrm>
            <a:off x="2055852" y="6802755"/>
            <a:ext cx="6368653" cy="657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Demonstrate why solving this problem matters. Explain its theoretical or practical implications.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4824" y="573048"/>
            <a:ext cx="5463421" cy="682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50"/>
              </a:lnSpc>
              <a:buNone/>
            </a:pPr>
            <a:r>
              <a:rPr lang="en-US" sz="4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Purpose of the Study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6214824" y="1802249"/>
            <a:ext cx="468273" cy="468273"/>
          </a:xfrm>
          <a:prstGeom prst="roundRect">
            <a:avLst>
              <a:gd name="adj" fmla="val 18668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285012" y="1831479"/>
            <a:ext cx="327779" cy="409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</a:t>
            </a:r>
            <a:endParaRPr lang="en-US" sz="2550" dirty="0"/>
          </a:p>
        </p:txBody>
      </p:sp>
      <p:sp>
        <p:nvSpPr>
          <p:cNvPr id="6" name="Text 3"/>
          <p:cNvSpPr/>
          <p:nvPr/>
        </p:nvSpPr>
        <p:spPr>
          <a:xfrm>
            <a:off x="6891218" y="1802249"/>
            <a:ext cx="2745700" cy="341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Define Research Aims</a:t>
            </a:r>
            <a:endParaRPr lang="en-US" sz="2150" dirty="0"/>
          </a:p>
        </p:txBody>
      </p:sp>
      <p:sp>
        <p:nvSpPr>
          <p:cNvPr id="7" name="Text 4"/>
          <p:cNvSpPr/>
          <p:nvPr/>
        </p:nvSpPr>
        <p:spPr>
          <a:xfrm>
            <a:off x="6891218" y="2268379"/>
            <a:ext cx="7010757" cy="6657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Clearly state what you hope to accomplish. Use action verbs like explore, describe, analyze, or evaluate.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214824" y="3376374"/>
            <a:ext cx="468273" cy="468273"/>
          </a:xfrm>
          <a:prstGeom prst="roundRect">
            <a:avLst>
              <a:gd name="adj" fmla="val 18668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6285012" y="3405604"/>
            <a:ext cx="327779" cy="409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</a:t>
            </a:r>
            <a:endParaRPr lang="en-US" sz="2550" dirty="0"/>
          </a:p>
        </p:txBody>
      </p:sp>
      <p:sp>
        <p:nvSpPr>
          <p:cNvPr id="10" name="Text 7"/>
          <p:cNvSpPr/>
          <p:nvPr/>
        </p:nvSpPr>
        <p:spPr>
          <a:xfrm>
            <a:off x="6891218" y="3376374"/>
            <a:ext cx="2731651" cy="341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Establish Scope</a:t>
            </a:r>
            <a:endParaRPr lang="en-US" sz="2150" dirty="0"/>
          </a:p>
        </p:txBody>
      </p:sp>
      <p:sp>
        <p:nvSpPr>
          <p:cNvPr id="11" name="Text 8"/>
          <p:cNvSpPr/>
          <p:nvPr/>
        </p:nvSpPr>
        <p:spPr>
          <a:xfrm>
            <a:off x="6891218" y="3842504"/>
            <a:ext cx="7010757" cy="6657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Set boundaries for your research. Specify what aspects of the problem you will address.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6214824" y="4950500"/>
            <a:ext cx="468273" cy="468273"/>
          </a:xfrm>
          <a:prstGeom prst="roundRect">
            <a:avLst>
              <a:gd name="adj" fmla="val 18668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285012" y="4979730"/>
            <a:ext cx="327779" cy="409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</a:t>
            </a:r>
            <a:endParaRPr lang="en-US" sz="2550" dirty="0"/>
          </a:p>
        </p:txBody>
      </p:sp>
      <p:sp>
        <p:nvSpPr>
          <p:cNvPr id="14" name="Text 11"/>
          <p:cNvSpPr/>
          <p:nvPr/>
        </p:nvSpPr>
        <p:spPr>
          <a:xfrm>
            <a:off x="6891218" y="4950500"/>
            <a:ext cx="3764637" cy="341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Align with Problem Statement</a:t>
            </a:r>
            <a:endParaRPr lang="en-US" sz="2150" dirty="0"/>
          </a:p>
        </p:txBody>
      </p:sp>
      <p:sp>
        <p:nvSpPr>
          <p:cNvPr id="15" name="Text 12"/>
          <p:cNvSpPr/>
          <p:nvPr/>
        </p:nvSpPr>
        <p:spPr>
          <a:xfrm>
            <a:off x="6891218" y="5416629"/>
            <a:ext cx="7010757" cy="6657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Ensure objectives directly address the research problem. Each objective should contribute to resolving the problem.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6214824" y="6524625"/>
            <a:ext cx="468273" cy="468273"/>
          </a:xfrm>
          <a:prstGeom prst="roundRect">
            <a:avLst>
              <a:gd name="adj" fmla="val 18668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285012" y="6553855"/>
            <a:ext cx="327779" cy="409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4</a:t>
            </a:r>
            <a:endParaRPr lang="en-US" sz="2550" dirty="0"/>
          </a:p>
        </p:txBody>
      </p:sp>
      <p:sp>
        <p:nvSpPr>
          <p:cNvPr id="18" name="Text 15"/>
          <p:cNvSpPr/>
          <p:nvPr/>
        </p:nvSpPr>
        <p:spPr>
          <a:xfrm>
            <a:off x="6891218" y="6524625"/>
            <a:ext cx="2731651" cy="341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Consider Feasibility</a:t>
            </a:r>
            <a:endParaRPr lang="en-US" sz="2150" dirty="0"/>
          </a:p>
        </p:txBody>
      </p:sp>
      <p:sp>
        <p:nvSpPr>
          <p:cNvPr id="19" name="Text 16"/>
          <p:cNvSpPr/>
          <p:nvPr/>
        </p:nvSpPr>
        <p:spPr>
          <a:xfrm>
            <a:off x="6891218" y="6990755"/>
            <a:ext cx="7010757" cy="6657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Set objectives that are achievable within your constraints. Consider time, resources, and access to data.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67458"/>
            <a:ext cx="7602736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Literature Review: Overview</a:t>
            </a:r>
            <a:endParaRPr lang="en-US" sz="4650" dirty="0"/>
          </a:p>
        </p:txBody>
      </p:sp>
      <p:sp>
        <p:nvSpPr>
          <p:cNvPr id="3" name="Text 1"/>
          <p:cNvSpPr/>
          <p:nvPr/>
        </p:nvSpPr>
        <p:spPr>
          <a:xfrm>
            <a:off x="1369100" y="2765346"/>
            <a:ext cx="377999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Explore Existing Knowledge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93790" y="3273504"/>
            <a:ext cx="435530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Comprehensive examination of published works related to your research topic.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258" y="2887742"/>
            <a:ext cx="3651885" cy="3651885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788938" y="3187422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4791" y="3311366"/>
            <a:ext cx="255151" cy="31896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481304" y="2765346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Establish Context</a:t>
            </a:r>
            <a:endParaRPr lang="en-US" sz="2300" dirty="0"/>
          </a:p>
        </p:txBody>
      </p:sp>
      <p:sp>
        <p:nvSpPr>
          <p:cNvPr id="9" name="Text 5"/>
          <p:cNvSpPr/>
          <p:nvPr/>
        </p:nvSpPr>
        <p:spPr>
          <a:xfrm>
            <a:off x="9481304" y="3273504"/>
            <a:ext cx="435530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Places your research within the larger academic conversation. Shows how your work relates to existing studies.</a:t>
            </a:r>
            <a:endParaRPr lang="en-US" sz="17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9258" y="2887742"/>
            <a:ext cx="3651885" cy="3651885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8274368" y="3187422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0220" y="3311366"/>
            <a:ext cx="255151" cy="31896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481304" y="4702373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Identify Gaps</a:t>
            </a:r>
            <a:endParaRPr lang="en-US" sz="2300" dirty="0"/>
          </a:p>
        </p:txBody>
      </p:sp>
      <p:sp>
        <p:nvSpPr>
          <p:cNvPr id="14" name="Text 8"/>
          <p:cNvSpPr/>
          <p:nvPr/>
        </p:nvSpPr>
        <p:spPr>
          <a:xfrm>
            <a:off x="9481304" y="5210532"/>
            <a:ext cx="4355306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Reveals unexplored areas or contradictions in current knowledge. Points to opportunities for original contribution.</a:t>
            </a:r>
            <a:endParaRPr lang="en-US" sz="17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9258" y="2887742"/>
            <a:ext cx="3651885" cy="3651885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8274368" y="5672852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30220" y="5796796"/>
            <a:ext cx="255151" cy="318968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2172057" y="4883825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Justify Methodology</a:t>
            </a:r>
            <a:endParaRPr lang="en-US" sz="2300" dirty="0"/>
          </a:p>
        </p:txBody>
      </p:sp>
      <p:sp>
        <p:nvSpPr>
          <p:cNvPr id="19" name="Text 11"/>
          <p:cNvSpPr/>
          <p:nvPr/>
        </p:nvSpPr>
        <p:spPr>
          <a:xfrm>
            <a:off x="793790" y="5391983"/>
            <a:ext cx="435530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Supports your chosen research methods. Demonstrates awareness of methodological precedents in your field.</a:t>
            </a:r>
            <a:endParaRPr lang="en-US" sz="1750" dirty="0"/>
          </a:p>
        </p:txBody>
      </p:sp>
      <p:pic>
        <p:nvPicPr>
          <p:cNvPr id="20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9258" y="2887742"/>
            <a:ext cx="3651885" cy="3651885"/>
          </a:xfrm>
          <a:prstGeom prst="rect">
            <a:avLst/>
          </a:prstGeom>
        </p:spPr>
      </p:pic>
      <p:sp>
        <p:nvSpPr>
          <p:cNvPr id="21" name="Shape 12"/>
          <p:cNvSpPr/>
          <p:nvPr/>
        </p:nvSpPr>
        <p:spPr>
          <a:xfrm>
            <a:off x="5788938" y="5672852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44791" y="5796796"/>
            <a:ext cx="255151" cy="31896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1638" y="731163"/>
            <a:ext cx="7811929" cy="676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Conducting a Literature Review</a:t>
            </a:r>
            <a:endParaRPr lang="en-US" sz="4250" dirty="0"/>
          </a:p>
        </p:txBody>
      </p:sp>
      <p:sp>
        <p:nvSpPr>
          <p:cNvPr id="3" name="Shape 1"/>
          <p:cNvSpPr/>
          <p:nvPr/>
        </p:nvSpPr>
        <p:spPr>
          <a:xfrm>
            <a:off x="7303770" y="1819989"/>
            <a:ext cx="22860" cy="5678329"/>
          </a:xfrm>
          <a:prstGeom prst="roundRect">
            <a:avLst>
              <a:gd name="adj" fmla="val 378858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487597" y="2272427"/>
            <a:ext cx="618530" cy="22860"/>
          </a:xfrm>
          <a:prstGeom prst="roundRect">
            <a:avLst>
              <a:gd name="adj" fmla="val 378858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083266" y="2051923"/>
            <a:ext cx="463868" cy="463868"/>
          </a:xfrm>
          <a:prstGeom prst="roundRect">
            <a:avLst>
              <a:gd name="adj" fmla="val 18671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2858" y="2080915"/>
            <a:ext cx="324683" cy="40588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079433" y="2026087"/>
            <a:ext cx="3204805" cy="338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Define Search Parameters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721638" y="2488049"/>
            <a:ext cx="5562600" cy="659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Establish keywords, databases, and inclusion criteria. Set timeframe and language requirements.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7524274" y="3303270"/>
            <a:ext cx="618530" cy="22860"/>
          </a:xfrm>
          <a:prstGeom prst="roundRect">
            <a:avLst>
              <a:gd name="adj" fmla="val 378858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7083266" y="3082766"/>
            <a:ext cx="463868" cy="463868"/>
          </a:xfrm>
          <a:prstGeom prst="roundRect">
            <a:avLst>
              <a:gd name="adj" fmla="val 18671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2858" y="3111758"/>
            <a:ext cx="324683" cy="40588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346162" y="3056930"/>
            <a:ext cx="2706410" cy="338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Search for Sources</a:t>
            </a:r>
            <a:endParaRPr lang="en-US" sz="2100" dirty="0"/>
          </a:p>
        </p:txBody>
      </p:sp>
      <p:sp>
        <p:nvSpPr>
          <p:cNvPr id="13" name="Text 9"/>
          <p:cNvSpPr/>
          <p:nvPr/>
        </p:nvSpPr>
        <p:spPr>
          <a:xfrm>
            <a:off x="8346162" y="3518892"/>
            <a:ext cx="5562600" cy="989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Utilize academic databases, journals, books, and reputable online resources. Document your search process.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6487597" y="4338280"/>
            <a:ext cx="618530" cy="22860"/>
          </a:xfrm>
          <a:prstGeom prst="roundRect">
            <a:avLst>
              <a:gd name="adj" fmla="val 378858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7083266" y="4117777"/>
            <a:ext cx="463868" cy="463868"/>
          </a:xfrm>
          <a:prstGeom prst="roundRect">
            <a:avLst>
              <a:gd name="adj" fmla="val 18671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2858" y="4146768"/>
            <a:ext cx="324683" cy="40588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3577828" y="4091940"/>
            <a:ext cx="2706410" cy="338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Screen and Select</a:t>
            </a:r>
            <a:endParaRPr lang="en-US" sz="2100" dirty="0"/>
          </a:p>
        </p:txBody>
      </p:sp>
      <p:sp>
        <p:nvSpPr>
          <p:cNvPr id="18" name="Text 13"/>
          <p:cNvSpPr/>
          <p:nvPr/>
        </p:nvSpPr>
        <p:spPr>
          <a:xfrm>
            <a:off x="721638" y="4553902"/>
            <a:ext cx="5562600" cy="659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Apply inclusion and exclusion criteria. Focus on relevance, quality, and recency of sources.</a:t>
            </a:r>
            <a:endParaRPr lang="en-US" sz="1600" dirty="0"/>
          </a:p>
        </p:txBody>
      </p:sp>
      <p:sp>
        <p:nvSpPr>
          <p:cNvPr id="19" name="Shape 14"/>
          <p:cNvSpPr/>
          <p:nvPr/>
        </p:nvSpPr>
        <p:spPr>
          <a:xfrm>
            <a:off x="7524274" y="5373291"/>
            <a:ext cx="618530" cy="22860"/>
          </a:xfrm>
          <a:prstGeom prst="roundRect">
            <a:avLst>
              <a:gd name="adj" fmla="val 378858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7083266" y="5152787"/>
            <a:ext cx="463868" cy="463868"/>
          </a:xfrm>
          <a:prstGeom prst="roundRect">
            <a:avLst>
              <a:gd name="adj" fmla="val 18671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2858" y="5181779"/>
            <a:ext cx="324683" cy="40588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346162" y="5126950"/>
            <a:ext cx="2706410" cy="338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Extract and Organize</a:t>
            </a:r>
            <a:endParaRPr lang="en-US" sz="2100" dirty="0"/>
          </a:p>
        </p:txBody>
      </p:sp>
      <p:sp>
        <p:nvSpPr>
          <p:cNvPr id="23" name="Text 17"/>
          <p:cNvSpPr/>
          <p:nvPr/>
        </p:nvSpPr>
        <p:spPr>
          <a:xfrm>
            <a:off x="8346162" y="5588913"/>
            <a:ext cx="5562600" cy="659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Create annotated bibliography or literature matrix. Track key findings, methodologies, and limitations.</a:t>
            </a:r>
            <a:endParaRPr lang="en-US" sz="1600" dirty="0"/>
          </a:p>
        </p:txBody>
      </p:sp>
      <p:sp>
        <p:nvSpPr>
          <p:cNvPr id="24" name="Shape 18"/>
          <p:cNvSpPr/>
          <p:nvPr/>
        </p:nvSpPr>
        <p:spPr>
          <a:xfrm>
            <a:off x="6487597" y="6301145"/>
            <a:ext cx="618530" cy="22860"/>
          </a:xfrm>
          <a:prstGeom prst="roundRect">
            <a:avLst>
              <a:gd name="adj" fmla="val 378858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19"/>
          <p:cNvSpPr/>
          <p:nvPr/>
        </p:nvSpPr>
        <p:spPr>
          <a:xfrm>
            <a:off x="7083266" y="6080641"/>
            <a:ext cx="463868" cy="463868"/>
          </a:xfrm>
          <a:prstGeom prst="roundRect">
            <a:avLst>
              <a:gd name="adj" fmla="val 18671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2858" y="6109633"/>
            <a:ext cx="324683" cy="40588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3577828" y="6054804"/>
            <a:ext cx="2706410" cy="338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Synthesize Findings</a:t>
            </a:r>
            <a:endParaRPr lang="en-US" sz="2100" dirty="0"/>
          </a:p>
        </p:txBody>
      </p:sp>
      <p:sp>
        <p:nvSpPr>
          <p:cNvPr id="28" name="Text 21"/>
          <p:cNvSpPr/>
          <p:nvPr/>
        </p:nvSpPr>
        <p:spPr>
          <a:xfrm>
            <a:off x="721638" y="6516767"/>
            <a:ext cx="5562600" cy="659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Identify patterns, themes, and contradictions. Organize literature by concepts rather than individual sources.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7349" y="1186577"/>
            <a:ext cx="7278053" cy="653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Critically Analyzing Literature</a:t>
            </a:r>
            <a:endParaRPr lang="en-US" sz="41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7303" y="2238851"/>
            <a:ext cx="1637824" cy="1163717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6078" y="2790230"/>
            <a:ext cx="280154" cy="35016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024318" y="2438043"/>
            <a:ext cx="2615446" cy="326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Synthesize &amp; Evaluate</a:t>
            </a:r>
            <a:endParaRPr lang="en-US" sz="2050" dirty="0"/>
          </a:p>
        </p:txBody>
      </p:sp>
      <p:sp>
        <p:nvSpPr>
          <p:cNvPr id="6" name="Text 2"/>
          <p:cNvSpPr/>
          <p:nvPr/>
        </p:nvSpPr>
        <p:spPr>
          <a:xfrm>
            <a:off x="5024318" y="2884527"/>
            <a:ext cx="4712851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 new insights by connecting multiple sources</a:t>
            </a:r>
            <a:endParaRPr lang="en-US" sz="1550" dirty="0"/>
          </a:p>
        </p:txBody>
      </p:sp>
      <p:sp>
        <p:nvSpPr>
          <p:cNvPr id="7" name="Shape 3"/>
          <p:cNvSpPr/>
          <p:nvPr/>
        </p:nvSpPr>
        <p:spPr>
          <a:xfrm>
            <a:off x="4874895" y="3417927"/>
            <a:ext cx="9008388" cy="11430"/>
          </a:xfrm>
          <a:prstGeom prst="roundRect">
            <a:avLst>
              <a:gd name="adj" fmla="val 732223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8272" y="3452336"/>
            <a:ext cx="3275767" cy="1163717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5959" y="3859054"/>
            <a:ext cx="280154" cy="350163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843230" y="3651528"/>
            <a:ext cx="2615327" cy="326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Compare &amp; Contrast</a:t>
            </a:r>
            <a:endParaRPr lang="en-US" sz="2050" dirty="0"/>
          </a:p>
        </p:txBody>
      </p:sp>
      <p:sp>
        <p:nvSpPr>
          <p:cNvPr id="11" name="Text 5"/>
          <p:cNvSpPr/>
          <p:nvPr/>
        </p:nvSpPr>
        <p:spPr>
          <a:xfrm>
            <a:off x="5843230" y="4098012"/>
            <a:ext cx="4891921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Identify similarities and differences between studies</a:t>
            </a:r>
            <a:endParaRPr lang="en-US" sz="1550" dirty="0"/>
          </a:p>
        </p:txBody>
      </p:sp>
      <p:sp>
        <p:nvSpPr>
          <p:cNvPr id="12" name="Shape 6"/>
          <p:cNvSpPr/>
          <p:nvPr/>
        </p:nvSpPr>
        <p:spPr>
          <a:xfrm>
            <a:off x="5693807" y="4631412"/>
            <a:ext cx="8189476" cy="11430"/>
          </a:xfrm>
          <a:prstGeom prst="roundRect">
            <a:avLst>
              <a:gd name="adj" fmla="val 732223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9360" y="4665821"/>
            <a:ext cx="4913709" cy="1163717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66078" y="5072539"/>
            <a:ext cx="280154" cy="350163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662261" y="4865013"/>
            <a:ext cx="2771537" cy="326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Analyze Methodologies</a:t>
            </a:r>
            <a:endParaRPr lang="en-US" sz="2050" dirty="0"/>
          </a:p>
        </p:txBody>
      </p:sp>
      <p:sp>
        <p:nvSpPr>
          <p:cNvPr id="16" name="Text 8"/>
          <p:cNvSpPr/>
          <p:nvPr/>
        </p:nvSpPr>
        <p:spPr>
          <a:xfrm>
            <a:off x="6662261" y="5311497"/>
            <a:ext cx="6052780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Assess research design, sample size, and analytical approaches</a:t>
            </a:r>
            <a:endParaRPr lang="en-US" sz="1550" dirty="0"/>
          </a:p>
        </p:txBody>
      </p:sp>
      <p:sp>
        <p:nvSpPr>
          <p:cNvPr id="17" name="Shape 9"/>
          <p:cNvSpPr/>
          <p:nvPr/>
        </p:nvSpPr>
        <p:spPr>
          <a:xfrm>
            <a:off x="6512838" y="5844897"/>
            <a:ext cx="7370445" cy="11430"/>
          </a:xfrm>
          <a:prstGeom prst="roundRect">
            <a:avLst>
              <a:gd name="adj" fmla="val 732223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329" y="5879306"/>
            <a:ext cx="6551652" cy="1163717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66078" y="6286024"/>
            <a:ext cx="280154" cy="350163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7481173" y="6078498"/>
            <a:ext cx="3270171" cy="326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Evaluate Source Credibility</a:t>
            </a:r>
            <a:endParaRPr lang="en-US" sz="2050" dirty="0"/>
          </a:p>
        </p:txBody>
      </p:sp>
      <p:sp>
        <p:nvSpPr>
          <p:cNvPr id="21" name="Text 11"/>
          <p:cNvSpPr/>
          <p:nvPr/>
        </p:nvSpPr>
        <p:spPr>
          <a:xfrm>
            <a:off x="7481173" y="6524982"/>
            <a:ext cx="6066949" cy="31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Consider author expertise, publication quality, and citation count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96397"/>
            <a:ext cx="6027539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Forming an Argument</a:t>
            </a:r>
            <a:endParaRPr lang="en-US" sz="4650" dirty="0"/>
          </a:p>
        </p:txBody>
      </p:sp>
      <p:sp>
        <p:nvSpPr>
          <p:cNvPr id="3" name="Shape 1"/>
          <p:cNvSpPr/>
          <p:nvPr/>
        </p:nvSpPr>
        <p:spPr>
          <a:xfrm>
            <a:off x="793790" y="1894284"/>
            <a:ext cx="1630323" cy="1324689"/>
          </a:xfrm>
          <a:prstGeom prst="roundRect">
            <a:avLst>
              <a:gd name="adj" fmla="val 719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9467" y="2357318"/>
            <a:ext cx="318968" cy="3986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650927" y="2121098"/>
            <a:ext cx="3289340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Identify knowledge gaps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2650927" y="2629257"/>
            <a:ext cx="681466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Pinpoint contradictions or unexplored areas in existing research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2537460" y="3203734"/>
            <a:ext cx="11185803" cy="15240"/>
          </a:xfrm>
          <a:prstGeom prst="roundRect">
            <a:avLst>
              <a:gd name="adj" fmla="val 625116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793790" y="3332321"/>
            <a:ext cx="3260646" cy="1324689"/>
          </a:xfrm>
          <a:prstGeom prst="roundRect">
            <a:avLst>
              <a:gd name="adj" fmla="val 719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4569" y="3795355"/>
            <a:ext cx="318968" cy="39862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281249" y="3559135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Formulate position</a:t>
            </a:r>
            <a:endParaRPr lang="en-US" sz="2300" dirty="0"/>
          </a:p>
        </p:txBody>
      </p:sp>
      <p:sp>
        <p:nvSpPr>
          <p:cNvPr id="11" name="Text 7"/>
          <p:cNvSpPr/>
          <p:nvPr/>
        </p:nvSpPr>
        <p:spPr>
          <a:xfrm>
            <a:off x="4281249" y="4067294"/>
            <a:ext cx="454068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Develop a clear stance based on evidence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4167783" y="4641771"/>
            <a:ext cx="9555480" cy="15240"/>
          </a:xfrm>
          <a:prstGeom prst="roundRect">
            <a:avLst>
              <a:gd name="adj" fmla="val 625116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793790" y="4770358"/>
            <a:ext cx="4890968" cy="1324689"/>
          </a:xfrm>
          <a:prstGeom prst="roundRect">
            <a:avLst>
              <a:gd name="adj" fmla="val 719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9790" y="5233392"/>
            <a:ext cx="318968" cy="39862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911572" y="4997172"/>
            <a:ext cx="3889415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Construct logical framework</a:t>
            </a:r>
            <a:endParaRPr lang="en-US" sz="2300" dirty="0"/>
          </a:p>
        </p:txBody>
      </p:sp>
      <p:sp>
        <p:nvSpPr>
          <p:cNvPr id="16" name="Text 11"/>
          <p:cNvSpPr/>
          <p:nvPr/>
        </p:nvSpPr>
        <p:spPr>
          <a:xfrm>
            <a:off x="5911572" y="5505331"/>
            <a:ext cx="486501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Link evidence to claims with sound reasoning</a:t>
            </a:r>
            <a:endParaRPr lang="en-US" sz="1750" dirty="0"/>
          </a:p>
        </p:txBody>
      </p:sp>
      <p:sp>
        <p:nvSpPr>
          <p:cNvPr id="17" name="Shape 12"/>
          <p:cNvSpPr/>
          <p:nvPr/>
        </p:nvSpPr>
        <p:spPr>
          <a:xfrm>
            <a:off x="5798106" y="6079808"/>
            <a:ext cx="7925157" cy="15240"/>
          </a:xfrm>
          <a:prstGeom prst="roundRect">
            <a:avLst>
              <a:gd name="adj" fmla="val 625116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3"/>
          <p:cNvSpPr/>
          <p:nvPr/>
        </p:nvSpPr>
        <p:spPr>
          <a:xfrm>
            <a:off x="793790" y="6208395"/>
            <a:ext cx="6521410" cy="1324689"/>
          </a:xfrm>
          <a:prstGeom prst="roundRect">
            <a:avLst>
              <a:gd name="adj" fmla="val 719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5011" y="6671429"/>
            <a:ext cx="318968" cy="398621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542014" y="6435209"/>
            <a:ext cx="4022407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Anticipate counterarguments</a:t>
            </a:r>
            <a:endParaRPr lang="en-US" sz="2300" dirty="0"/>
          </a:p>
        </p:txBody>
      </p:sp>
      <p:sp>
        <p:nvSpPr>
          <p:cNvPr id="21" name="Text 15"/>
          <p:cNvSpPr/>
          <p:nvPr/>
        </p:nvSpPr>
        <p:spPr>
          <a:xfrm>
            <a:off x="7542014" y="6943368"/>
            <a:ext cx="420874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Address potential criticisms proactively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2345" y="682943"/>
            <a:ext cx="6905625" cy="621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Research Design: Introduction</a:t>
            </a:r>
            <a:endParaRPr lang="en-US" sz="39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345" y="1620917"/>
            <a:ext cx="473035" cy="47303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324570" y="1587818"/>
            <a:ext cx="1754981" cy="3103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Experimental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1324570" y="2011680"/>
            <a:ext cx="1754981" cy="27260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Tests causal relationships by manipulating variables under controlled conditions. Provides strong evidence for causality.</a:t>
            </a:r>
            <a:endParaRPr lang="en-US" sz="14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3397" y="1620917"/>
            <a:ext cx="473035" cy="47303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025622" y="1587818"/>
            <a:ext cx="1754981" cy="3103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Descriptive</a:t>
            </a:r>
            <a:endParaRPr lang="en-US" sz="1950" dirty="0"/>
          </a:p>
        </p:txBody>
      </p:sp>
      <p:sp>
        <p:nvSpPr>
          <p:cNvPr id="9" name="Text 4"/>
          <p:cNvSpPr/>
          <p:nvPr/>
        </p:nvSpPr>
        <p:spPr>
          <a:xfrm>
            <a:off x="4025622" y="2011680"/>
            <a:ext cx="1754981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Describes characteristics, events, or phenomena. Provides a snapshot of the current state of affairs.</a:t>
            </a:r>
            <a:endParaRPr lang="en-US" sz="14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4448" y="1620917"/>
            <a:ext cx="473035" cy="47303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726674" y="1587818"/>
            <a:ext cx="1754981" cy="3103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Exploratory</a:t>
            </a:r>
            <a:endParaRPr lang="en-US" sz="1950" dirty="0"/>
          </a:p>
        </p:txBody>
      </p:sp>
      <p:sp>
        <p:nvSpPr>
          <p:cNvPr id="12" name="Text 6"/>
          <p:cNvSpPr/>
          <p:nvPr/>
        </p:nvSpPr>
        <p:spPr>
          <a:xfrm>
            <a:off x="6726674" y="2011680"/>
            <a:ext cx="1754981" cy="1817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Investigates new or little-understood topics. Generates preliminary insights and hypotheses for future research.</a:t>
            </a:r>
            <a:endParaRPr lang="en-US" sz="14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345" y="5338524"/>
            <a:ext cx="473035" cy="473035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324570" y="5305425"/>
            <a:ext cx="1754981" cy="3103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Explanatory</a:t>
            </a:r>
            <a:endParaRPr lang="en-US" sz="1950" dirty="0"/>
          </a:p>
        </p:txBody>
      </p:sp>
      <p:sp>
        <p:nvSpPr>
          <p:cNvPr id="15" name="Text 8"/>
          <p:cNvSpPr/>
          <p:nvPr/>
        </p:nvSpPr>
        <p:spPr>
          <a:xfrm>
            <a:off x="1324570" y="5729288"/>
            <a:ext cx="1754981" cy="1817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Explains relationships between variables. Identifies causes and effects of phenomena.</a:t>
            </a:r>
            <a:endParaRPr lang="en-US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33368"/>
            <a:ext cx="8665964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Planning the Research Proposal</a:t>
            </a:r>
            <a:endParaRPr lang="en-US" sz="4650" dirty="0"/>
          </a:p>
        </p:txBody>
      </p:sp>
      <p:sp>
        <p:nvSpPr>
          <p:cNvPr id="3" name="Text 1"/>
          <p:cNvSpPr/>
          <p:nvPr/>
        </p:nvSpPr>
        <p:spPr>
          <a:xfrm>
            <a:off x="1244560" y="2870359"/>
            <a:ext cx="3447931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Define Research Problem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93790" y="3378518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Clearly articulate the issue to be addressed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31256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3492" y="3354110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2461617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Review Literature</a:t>
            </a:r>
            <a:endParaRPr lang="en-US" sz="2300" dirty="0"/>
          </a:p>
        </p:txBody>
      </p:sp>
      <p:sp>
        <p:nvSpPr>
          <p:cNvPr id="8" name="Text 4"/>
          <p:cNvSpPr/>
          <p:nvPr/>
        </p:nvSpPr>
        <p:spPr>
          <a:xfrm>
            <a:off x="9937790" y="2969776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Establish theoretical foundation and identify gaps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31256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3010" y="3089434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051256" y="4096703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Design Methodology</a:t>
            </a:r>
            <a:endParaRPr lang="en-US" sz="2300" dirty="0"/>
          </a:p>
        </p:txBody>
      </p:sp>
      <p:sp>
        <p:nvSpPr>
          <p:cNvPr id="12" name="Text 6"/>
          <p:cNvSpPr/>
          <p:nvPr/>
        </p:nvSpPr>
        <p:spPr>
          <a:xfrm>
            <a:off x="10051256" y="4604861"/>
            <a:ext cx="378535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Select appropriate research methods and tools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431256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19423" y="4776192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937790" y="5731788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Plan Resources</a:t>
            </a:r>
            <a:endParaRPr lang="en-US" sz="2300" dirty="0"/>
          </a:p>
        </p:txBody>
      </p:sp>
      <p:sp>
        <p:nvSpPr>
          <p:cNvPr id="16" name="Text 8"/>
          <p:cNvSpPr/>
          <p:nvPr/>
        </p:nvSpPr>
        <p:spPr>
          <a:xfrm>
            <a:off x="9937790" y="6239947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Develop timeline, budget, and personnel needs</a:t>
            </a:r>
            <a:endParaRPr lang="en-US" sz="17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431256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70564" y="6083260"/>
            <a:ext cx="339328" cy="424220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1715453" y="5322927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Draft Proposal</a:t>
            </a:r>
            <a:endParaRPr lang="en-US" sz="2300" dirty="0"/>
          </a:p>
        </p:txBody>
      </p:sp>
      <p:sp>
        <p:nvSpPr>
          <p:cNvPr id="20" name="Text 10"/>
          <p:cNvSpPr/>
          <p:nvPr/>
        </p:nvSpPr>
        <p:spPr>
          <a:xfrm>
            <a:off x="793790" y="5831086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Compile all elements into a cohesive document</a:t>
            </a:r>
            <a:endParaRPr lang="en-US" sz="1750" dirty="0"/>
          </a:p>
        </p:txBody>
      </p:sp>
      <p:pic>
        <p:nvPicPr>
          <p:cNvPr id="21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32653" y="2431256"/>
            <a:ext cx="4564975" cy="4564975"/>
          </a:xfrm>
          <a:prstGeom prst="rect">
            <a:avLst/>
          </a:prstGeom>
        </p:spPr>
      </p:pic>
      <p:pic>
        <p:nvPicPr>
          <p:cNvPr id="22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0595" y="5204460"/>
            <a:ext cx="339328" cy="42422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091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11704" y="412790"/>
            <a:ext cx="5903238" cy="4924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Formulating Research Questions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6011704" y="1205389"/>
            <a:ext cx="8093393" cy="495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900"/>
              </a:lnSpc>
              <a:buNone/>
            </a:pPr>
            <a:r>
              <a:rPr lang="en-US" sz="39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5</a:t>
            </a:r>
            <a:endParaRPr lang="en-US" sz="3900" dirty="0"/>
          </a:p>
        </p:txBody>
      </p:sp>
      <p:sp>
        <p:nvSpPr>
          <p:cNvPr id="5" name="Text 2"/>
          <p:cNvSpPr/>
          <p:nvPr/>
        </p:nvSpPr>
        <p:spPr>
          <a:xfrm>
            <a:off x="9073277" y="1888212"/>
            <a:ext cx="1970127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Key Characteristics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6011704" y="2224445"/>
            <a:ext cx="8093393" cy="2401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Clear, focused, researchable, significant, and ethical questions yield the best results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6011704" y="2989898"/>
            <a:ext cx="8093393" cy="495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900"/>
              </a:lnSpc>
              <a:buNone/>
            </a:pPr>
            <a:r>
              <a:rPr lang="en-US" sz="39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</a:t>
            </a:r>
            <a:endParaRPr lang="en-US" sz="3900" dirty="0"/>
          </a:p>
        </p:txBody>
      </p:sp>
      <p:sp>
        <p:nvSpPr>
          <p:cNvPr id="8" name="Text 5"/>
          <p:cNvSpPr/>
          <p:nvPr/>
        </p:nvSpPr>
        <p:spPr>
          <a:xfrm>
            <a:off x="9073277" y="3672721"/>
            <a:ext cx="1970127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Main Types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6011704" y="4008953"/>
            <a:ext cx="8093393" cy="2401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Descriptive, relational, and causal questions serve different research purposes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6011704" y="4774406"/>
            <a:ext cx="8093393" cy="495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900"/>
              </a:lnSpc>
              <a:buNone/>
            </a:pPr>
            <a:r>
              <a:rPr lang="en-US" sz="39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60%</a:t>
            </a:r>
            <a:endParaRPr lang="en-US" sz="3900" dirty="0"/>
          </a:p>
        </p:txBody>
      </p:sp>
      <p:sp>
        <p:nvSpPr>
          <p:cNvPr id="11" name="Text 8"/>
          <p:cNvSpPr/>
          <p:nvPr/>
        </p:nvSpPr>
        <p:spPr>
          <a:xfrm>
            <a:off x="9073277" y="5457230"/>
            <a:ext cx="1970127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Success Rate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6011704" y="5793462"/>
            <a:ext cx="8093393" cy="2401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Well-formulated questions increase research success probability significantly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6011704" y="6558915"/>
            <a:ext cx="8093393" cy="495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900"/>
              </a:lnSpc>
              <a:buNone/>
            </a:pPr>
            <a:r>
              <a:rPr lang="en-US" sz="39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2x</a:t>
            </a:r>
            <a:endParaRPr lang="en-US" sz="3900" dirty="0"/>
          </a:p>
        </p:txBody>
      </p:sp>
      <p:sp>
        <p:nvSpPr>
          <p:cNvPr id="14" name="Text 11"/>
          <p:cNvSpPr/>
          <p:nvPr/>
        </p:nvSpPr>
        <p:spPr>
          <a:xfrm>
            <a:off x="9073277" y="7241738"/>
            <a:ext cx="1970127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Efficiency Impact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6011704" y="7577971"/>
            <a:ext cx="8093393" cy="2401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Precise questions can double research efficiency by providing clear direction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35803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0202" y="3024783"/>
            <a:ext cx="9437370" cy="6188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8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Quantitative Research Methods: Overview</a:t>
            </a:r>
            <a:endParaRPr lang="en-US" sz="3850" dirty="0"/>
          </a:p>
        </p:txBody>
      </p:sp>
      <p:sp>
        <p:nvSpPr>
          <p:cNvPr id="4" name="Shape 1"/>
          <p:cNvSpPr/>
          <p:nvPr/>
        </p:nvSpPr>
        <p:spPr>
          <a:xfrm>
            <a:off x="660202" y="3926562"/>
            <a:ext cx="13309997" cy="3636169"/>
          </a:xfrm>
          <a:prstGeom prst="roundRect">
            <a:avLst>
              <a:gd name="adj" fmla="val 2179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667822" y="3934182"/>
            <a:ext cx="13294757" cy="84486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856417" y="4054912"/>
            <a:ext cx="6266378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Definition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7507605" y="4054912"/>
            <a:ext cx="6266378" cy="603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Systematic empirical investigation using statistical, mathematical, or computational techniques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667822" y="4779050"/>
            <a:ext cx="13294757" cy="844868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856417" y="4899779"/>
            <a:ext cx="6266378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 Features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7507605" y="4899779"/>
            <a:ext cx="6266378" cy="603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Numerical data, statistical analysis, large samples, generalizable results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667822" y="5623917"/>
            <a:ext cx="13294757" cy="54316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856417" y="5744647"/>
            <a:ext cx="6266378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Strengths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7507605" y="5744647"/>
            <a:ext cx="6266378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Objectivity, precision, replicability, ability to test hypotheses</a:t>
            </a:r>
            <a:endParaRPr lang="en-US" sz="1450" dirty="0"/>
          </a:p>
        </p:txBody>
      </p:sp>
      <p:sp>
        <p:nvSpPr>
          <p:cNvPr id="14" name="Shape 11"/>
          <p:cNvSpPr/>
          <p:nvPr/>
        </p:nvSpPr>
        <p:spPr>
          <a:xfrm>
            <a:off x="667822" y="6167080"/>
            <a:ext cx="13294757" cy="54316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856417" y="6287810"/>
            <a:ext cx="6266378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Limitations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7507605" y="6287810"/>
            <a:ext cx="6266378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May miss contextual details, limited depth, potential oversimplification</a:t>
            </a:r>
            <a:endParaRPr lang="en-US" sz="1450" dirty="0"/>
          </a:p>
        </p:txBody>
      </p:sp>
      <p:sp>
        <p:nvSpPr>
          <p:cNvPr id="17" name="Shape 14"/>
          <p:cNvSpPr/>
          <p:nvPr/>
        </p:nvSpPr>
        <p:spPr>
          <a:xfrm>
            <a:off x="667822" y="6710243"/>
            <a:ext cx="13294757" cy="844868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856417" y="6830973"/>
            <a:ext cx="6266378" cy="30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When to Use</a:t>
            </a:r>
            <a:endParaRPr lang="en-US" sz="1450" dirty="0"/>
          </a:p>
        </p:txBody>
      </p:sp>
      <p:sp>
        <p:nvSpPr>
          <p:cNvPr id="19" name="Text 16"/>
          <p:cNvSpPr/>
          <p:nvPr/>
        </p:nvSpPr>
        <p:spPr>
          <a:xfrm>
            <a:off x="7507605" y="6830973"/>
            <a:ext cx="6266378" cy="6034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Testing theories, measuring relationships, obtaining generalizable findings</a:t>
            </a:r>
            <a:endParaRPr lang="en-US" sz="14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47957"/>
            <a:ext cx="10711458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Types of Quantitative Research Designs</a:t>
            </a:r>
            <a:endParaRPr lang="en-US" sz="4650" dirty="0"/>
          </a:p>
        </p:txBody>
      </p:sp>
      <p:sp>
        <p:nvSpPr>
          <p:cNvPr id="3" name="Text 1"/>
          <p:cNvSpPr/>
          <p:nvPr/>
        </p:nvSpPr>
        <p:spPr>
          <a:xfrm>
            <a:off x="793790" y="3059192"/>
            <a:ext cx="3000375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Experimental Designs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93790" y="3658076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True experiments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100274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Quasi-experiments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54247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Pre-experimental designs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109448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Involve manipulation of independent variables. Researchers control conditions and randomly assign participants to groups.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599521" y="3059192"/>
            <a:ext cx="3683913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Non-Experimental Designs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7599521" y="3658076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Descriptive research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599521" y="4100274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Correlational studies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599521" y="454247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Survey research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599521" y="498467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 post facto designs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7599521" y="5551646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manipulation of variables. Researchers observe phenomena as they naturally occur.</a:t>
            </a:r>
            <a:endParaRPr lang="en-US" sz="1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58865" y="529471"/>
            <a:ext cx="7799070" cy="1260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3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Qualitative Research Methods: Overview</a:t>
            </a:r>
            <a:endParaRPr lang="en-US" sz="3950" dirty="0"/>
          </a:p>
        </p:txBody>
      </p:sp>
      <p:sp>
        <p:nvSpPr>
          <p:cNvPr id="4" name="Shape 1"/>
          <p:cNvSpPr/>
          <p:nvPr/>
        </p:nvSpPr>
        <p:spPr>
          <a:xfrm>
            <a:off x="6158865" y="2294573"/>
            <a:ext cx="432197" cy="432197"/>
          </a:xfrm>
          <a:prstGeom prst="roundRect">
            <a:avLst>
              <a:gd name="adj" fmla="val 18671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3695" y="2321540"/>
            <a:ext cx="302538" cy="37826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783110" y="2294573"/>
            <a:ext cx="2521744" cy="315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Definition</a:t>
            </a:r>
            <a:endParaRPr lang="en-US" sz="1950" dirty="0"/>
          </a:p>
        </p:txBody>
      </p:sp>
      <p:sp>
        <p:nvSpPr>
          <p:cNvPr id="7" name="Text 3"/>
          <p:cNvSpPr/>
          <p:nvPr/>
        </p:nvSpPr>
        <p:spPr>
          <a:xfrm>
            <a:off x="6783110" y="2724983"/>
            <a:ext cx="7174825" cy="614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Exploratory research using non-numerical data to understand underlying reasons, opinions, and motivations.</a:t>
            </a:r>
            <a:endParaRPr lang="en-US" sz="1500" dirty="0"/>
          </a:p>
        </p:txBody>
      </p:sp>
      <p:sp>
        <p:nvSpPr>
          <p:cNvPr id="8" name="Shape 4"/>
          <p:cNvSpPr/>
          <p:nvPr/>
        </p:nvSpPr>
        <p:spPr>
          <a:xfrm>
            <a:off x="6158865" y="3747968"/>
            <a:ext cx="432197" cy="432197"/>
          </a:xfrm>
          <a:prstGeom prst="roundRect">
            <a:avLst>
              <a:gd name="adj" fmla="val 18671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3695" y="3774936"/>
            <a:ext cx="302538" cy="37826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783110" y="3747968"/>
            <a:ext cx="2521744" cy="315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Key Features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6783110" y="4178379"/>
            <a:ext cx="7174825" cy="614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Rich textual data, in-depth exploration, smaller samples, contextual understanding.</a:t>
            </a:r>
            <a:endParaRPr lang="en-US" sz="1500" dirty="0"/>
          </a:p>
        </p:txBody>
      </p:sp>
      <p:sp>
        <p:nvSpPr>
          <p:cNvPr id="12" name="Shape 7"/>
          <p:cNvSpPr/>
          <p:nvPr/>
        </p:nvSpPr>
        <p:spPr>
          <a:xfrm>
            <a:off x="6158865" y="5201364"/>
            <a:ext cx="432197" cy="432197"/>
          </a:xfrm>
          <a:prstGeom prst="roundRect">
            <a:avLst>
              <a:gd name="adj" fmla="val 18671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3695" y="5228332"/>
            <a:ext cx="302538" cy="37826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783110" y="5201364"/>
            <a:ext cx="2521744" cy="315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Strengths</a:t>
            </a:r>
            <a:endParaRPr lang="en-US" sz="1950" dirty="0"/>
          </a:p>
        </p:txBody>
      </p:sp>
      <p:sp>
        <p:nvSpPr>
          <p:cNvPr id="15" name="Text 9"/>
          <p:cNvSpPr/>
          <p:nvPr/>
        </p:nvSpPr>
        <p:spPr>
          <a:xfrm>
            <a:off x="6783110" y="5631775"/>
            <a:ext cx="7174825" cy="614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Depth of understanding, flexibility, discovery of unexpected insights, naturalistic approach.</a:t>
            </a:r>
            <a:endParaRPr lang="en-US" sz="1500" dirty="0"/>
          </a:p>
        </p:txBody>
      </p:sp>
      <p:sp>
        <p:nvSpPr>
          <p:cNvPr id="16" name="Shape 10"/>
          <p:cNvSpPr/>
          <p:nvPr/>
        </p:nvSpPr>
        <p:spPr>
          <a:xfrm>
            <a:off x="6158865" y="6654760"/>
            <a:ext cx="432197" cy="432197"/>
          </a:xfrm>
          <a:prstGeom prst="roundRect">
            <a:avLst>
              <a:gd name="adj" fmla="val 18671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3695" y="6681728"/>
            <a:ext cx="302538" cy="378262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6783110" y="6654760"/>
            <a:ext cx="2521744" cy="315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Limitations</a:t>
            </a:r>
            <a:endParaRPr lang="en-US" sz="1950" dirty="0"/>
          </a:p>
        </p:txBody>
      </p:sp>
      <p:sp>
        <p:nvSpPr>
          <p:cNvPr id="19" name="Text 12"/>
          <p:cNvSpPr/>
          <p:nvPr/>
        </p:nvSpPr>
        <p:spPr>
          <a:xfrm>
            <a:off x="6783110" y="7085171"/>
            <a:ext cx="7174825" cy="614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Less generalizable, more time-consuming, potential researcher bias, challenging data analysis.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20854"/>
            <a:ext cx="10319742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Types of Qualitative Research Designs</a:t>
            </a:r>
            <a:endParaRPr lang="en-US" sz="4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318742"/>
            <a:ext cx="4120753" cy="25467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148977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Case Studies</a:t>
            </a:r>
            <a:endParaRPr lang="en-US" sz="2300" dirty="0"/>
          </a:p>
        </p:txBody>
      </p:sp>
      <p:sp>
        <p:nvSpPr>
          <p:cNvPr id="5" name="Text 2"/>
          <p:cNvSpPr/>
          <p:nvPr/>
        </p:nvSpPr>
        <p:spPr>
          <a:xfrm>
            <a:off x="793790" y="5657136"/>
            <a:ext cx="41207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In-depth investigation of a single case or multiple cases. Examines real-life phenomena within specific contexts.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4704" y="2318742"/>
            <a:ext cx="4120872" cy="254686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54704" y="5149096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Ethnography</a:t>
            </a:r>
            <a:endParaRPr lang="en-US" sz="2300" dirty="0"/>
          </a:p>
        </p:txBody>
      </p:sp>
      <p:sp>
        <p:nvSpPr>
          <p:cNvPr id="8" name="Text 4"/>
          <p:cNvSpPr/>
          <p:nvPr/>
        </p:nvSpPr>
        <p:spPr>
          <a:xfrm>
            <a:off x="5254704" y="5657255"/>
            <a:ext cx="412087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Immersive study of cultures or social groups. Involves extended fieldwork and participant observation.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5738" y="2318742"/>
            <a:ext cx="4120753" cy="25467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5738" y="5148977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Phenomenology</a:t>
            </a:r>
            <a:endParaRPr lang="en-US" sz="2300" dirty="0"/>
          </a:p>
        </p:txBody>
      </p:sp>
      <p:sp>
        <p:nvSpPr>
          <p:cNvPr id="11" name="Text 6"/>
          <p:cNvSpPr/>
          <p:nvPr/>
        </p:nvSpPr>
        <p:spPr>
          <a:xfrm>
            <a:off x="9715738" y="5657136"/>
            <a:ext cx="4120753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Explores lived experiences and perceptions. Seeks to understand phenomena from participants' perspectives.</a:t>
            </a:r>
            <a:endParaRPr lang="en-US" sz="1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58508" y="820936"/>
            <a:ext cx="5810607" cy="630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3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Mixed Methods Research</a:t>
            </a:r>
            <a:endParaRPr lang="en-US" sz="39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8508" y="1739027"/>
            <a:ext cx="960120" cy="142839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406640" y="1930956"/>
            <a:ext cx="2859762" cy="3150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Quantitative Component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7406640" y="2361128"/>
            <a:ext cx="6551652" cy="6143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Statistical data collection and analysis. Measures variables and tests hypotheses.</a:t>
            </a:r>
            <a:endParaRPr lang="en-US" sz="15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8508" y="3167420"/>
            <a:ext cx="960120" cy="142839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406640" y="3359348"/>
            <a:ext cx="2520434" cy="3150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Integration</a:t>
            </a:r>
            <a:endParaRPr lang="en-US" sz="1950" dirty="0"/>
          </a:p>
        </p:txBody>
      </p:sp>
      <p:sp>
        <p:nvSpPr>
          <p:cNvPr id="9" name="Text 4"/>
          <p:cNvSpPr/>
          <p:nvPr/>
        </p:nvSpPr>
        <p:spPr>
          <a:xfrm>
            <a:off x="7406640" y="3789521"/>
            <a:ext cx="6551652" cy="6143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Merging, connecting, or embedding data. Creates comprehensive understanding of research problem.</a:t>
            </a:r>
            <a:endParaRPr lang="en-US" sz="15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8508" y="4595813"/>
            <a:ext cx="960120" cy="115216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406640" y="4787741"/>
            <a:ext cx="2694027" cy="3150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Qualitative Component</a:t>
            </a:r>
            <a:endParaRPr lang="en-US" sz="1950" dirty="0"/>
          </a:p>
        </p:txBody>
      </p:sp>
      <p:sp>
        <p:nvSpPr>
          <p:cNvPr id="12" name="Text 6"/>
          <p:cNvSpPr/>
          <p:nvPr/>
        </p:nvSpPr>
        <p:spPr>
          <a:xfrm>
            <a:off x="7406640" y="5217914"/>
            <a:ext cx="6551652" cy="307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Textual data collection and analysis. Explores meanings and contexts.</a:t>
            </a:r>
            <a:endParaRPr lang="en-US" sz="1500" dirty="0"/>
          </a:p>
        </p:txBody>
      </p:sp>
      <p:sp>
        <p:nvSpPr>
          <p:cNvPr id="13" name="Text 7"/>
          <p:cNvSpPr/>
          <p:nvPr/>
        </p:nvSpPr>
        <p:spPr>
          <a:xfrm>
            <a:off x="6158508" y="5963960"/>
            <a:ext cx="7799784" cy="6143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Mixed methods research combines the strengths of both approaches. It provides broader perspectives and stronger evidence than single-method studies.</a:t>
            </a:r>
            <a:endParaRPr lang="en-US" sz="1500" dirty="0"/>
          </a:p>
        </p:txBody>
      </p:sp>
      <p:sp>
        <p:nvSpPr>
          <p:cNvPr id="14" name="Text 8"/>
          <p:cNvSpPr/>
          <p:nvPr/>
        </p:nvSpPr>
        <p:spPr>
          <a:xfrm>
            <a:off x="6158508" y="6794302"/>
            <a:ext cx="7799784" cy="6143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Common designs include sequential, concurrent, and transformative approaches. Each serves different research needs.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658416"/>
            <a:ext cx="7556421" cy="148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Determining Research Populations</a:t>
            </a:r>
            <a:endParaRPr lang="en-US" sz="4650" dirty="0"/>
          </a:p>
        </p:txBody>
      </p:sp>
      <p:sp>
        <p:nvSpPr>
          <p:cNvPr id="4" name="Shape 1"/>
          <p:cNvSpPr/>
          <p:nvPr/>
        </p:nvSpPr>
        <p:spPr>
          <a:xfrm>
            <a:off x="6280190" y="2487097"/>
            <a:ext cx="3664863" cy="2791539"/>
          </a:xfrm>
          <a:prstGeom prst="roundRect">
            <a:avLst>
              <a:gd name="adj" fmla="val 3413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514624" y="2721531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Target Population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6514624" y="3229689"/>
            <a:ext cx="3195995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complete set of cases or group members that researchers are interested in. Must be clearly defined by specific characteristics.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1867" y="2487097"/>
            <a:ext cx="3664863" cy="2791539"/>
          </a:xfrm>
          <a:prstGeom prst="roundRect">
            <a:avLst>
              <a:gd name="adj" fmla="val 3413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10406301" y="2721531"/>
            <a:ext cx="3006685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Accessible Population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10406301" y="3229689"/>
            <a:ext cx="3195995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portion of the target population that is realistically available for sampling. Often limited by practical constraints.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5505450"/>
            <a:ext cx="7556421" cy="2065734"/>
          </a:xfrm>
          <a:prstGeom prst="roundRect">
            <a:avLst>
              <a:gd name="adj" fmla="val 461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514624" y="5739884"/>
            <a:ext cx="39171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Inclusion/Exclusion Criteria</a:t>
            </a:r>
            <a:endParaRPr lang="en-US" sz="2300" dirty="0"/>
          </a:p>
        </p:txBody>
      </p:sp>
      <p:sp>
        <p:nvSpPr>
          <p:cNvPr id="12" name="Text 9"/>
          <p:cNvSpPr/>
          <p:nvPr/>
        </p:nvSpPr>
        <p:spPr>
          <a:xfrm>
            <a:off x="6514624" y="6248043"/>
            <a:ext cx="70875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Specific characteristics that determine eligibility for study participation. Should be logically connected to research questions.</a:t>
            </a:r>
            <a:endParaRPr lang="en-US" sz="1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33368"/>
            <a:ext cx="7905750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Sampling Methods: Overview</a:t>
            </a:r>
            <a:endParaRPr lang="en-US" sz="4650" dirty="0"/>
          </a:p>
        </p:txBody>
      </p:sp>
      <p:sp>
        <p:nvSpPr>
          <p:cNvPr id="3" name="Text 1"/>
          <p:cNvSpPr/>
          <p:nvPr/>
        </p:nvSpPr>
        <p:spPr>
          <a:xfrm>
            <a:off x="1715453" y="2870478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Define Population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93790" y="3378637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Identify the complete set of cases relevant to your research question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31256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6731" y="3194328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2870478"/>
            <a:ext cx="331017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Select Sampling Method</a:t>
            </a:r>
            <a:endParaRPr lang="en-US" sz="2300" dirty="0"/>
          </a:p>
        </p:txBody>
      </p:sp>
      <p:sp>
        <p:nvSpPr>
          <p:cNvPr id="8" name="Text 4"/>
          <p:cNvSpPr/>
          <p:nvPr/>
        </p:nvSpPr>
        <p:spPr>
          <a:xfrm>
            <a:off x="9937790" y="3378637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Choose between probability and non-probability approaches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31256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2604" y="3582829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90" y="5323046"/>
            <a:ext cx="315098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Determine Sample Size</a:t>
            </a:r>
            <a:endParaRPr lang="en-US" sz="2300" dirty="0"/>
          </a:p>
        </p:txBody>
      </p:sp>
      <p:sp>
        <p:nvSpPr>
          <p:cNvPr id="12" name="Text 6"/>
          <p:cNvSpPr/>
          <p:nvPr/>
        </p:nvSpPr>
        <p:spPr>
          <a:xfrm>
            <a:off x="9937790" y="5831205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Calculate appropriate number based on statistical requirements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431256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4103" y="5808702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125260" y="5323046"/>
            <a:ext cx="3567232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Implement Sampling Plan</a:t>
            </a:r>
            <a:endParaRPr lang="en-US" sz="2300" dirty="0"/>
          </a:p>
        </p:txBody>
      </p:sp>
      <p:sp>
        <p:nvSpPr>
          <p:cNvPr id="16" name="Text 8"/>
          <p:cNvSpPr/>
          <p:nvPr/>
        </p:nvSpPr>
        <p:spPr>
          <a:xfrm>
            <a:off x="793790" y="5831205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Execute sampling procedure with consistency and documentation</a:t>
            </a:r>
            <a:endParaRPr lang="en-US" sz="17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431256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38230" y="5420201"/>
            <a:ext cx="339328" cy="42422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18974"/>
            <a:ext cx="9079706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Probability Sampling Techniques</a:t>
            </a:r>
            <a:endParaRPr lang="en-US" sz="4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410" y="2662833"/>
            <a:ext cx="3120747" cy="3120747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3608" y="2662833"/>
            <a:ext cx="3120866" cy="3120866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5926" y="2662833"/>
            <a:ext cx="3120747" cy="3120747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08124" y="2662833"/>
            <a:ext cx="3120866" cy="3120866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793790" y="6184821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Probability sampling gives every element in the population a known chance of selection. This enables statistical inference about the population from the sample.</a:t>
            </a:r>
            <a:endParaRPr lang="en-US" sz="1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048351"/>
            <a:ext cx="10447139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Non-Probability Sampling Techniques</a:t>
            </a:r>
            <a:endParaRPr lang="en-US" sz="4650" dirty="0"/>
          </a:p>
        </p:txBody>
      </p:sp>
      <p:sp>
        <p:nvSpPr>
          <p:cNvPr id="3" name="Text 1"/>
          <p:cNvSpPr/>
          <p:nvPr/>
        </p:nvSpPr>
        <p:spPr>
          <a:xfrm>
            <a:off x="793790" y="3359587"/>
            <a:ext cx="3128963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Convenience Sampling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93790" y="3958471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Selecting readily available cases. Quick and inexpensive but potentially biased.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5251252"/>
            <a:ext cx="39781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Example: Surveying customers currently in a store.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5332928" y="3359587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Purposive Sampling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5332928" y="3958471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Selecting cases based on specific characteristics. Useful for specialized populations.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5332928" y="5251252"/>
            <a:ext cx="39781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Example: Interviewing experts in a particular field.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9872067" y="3359587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Snowball Sampling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9872067" y="3958471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Participants recruit additional subjects. Effective for hard-to-reach populations.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9872067" y="5251252"/>
            <a:ext cx="39781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Example: Studying business networks through referrals.</a:t>
            </a:r>
            <a:endParaRPr lang="en-US" sz="1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2101" y="22839"/>
            <a:ext cx="5240774" cy="524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Sample Size Determination</a:t>
            </a:r>
            <a:endParaRPr lang="en-US" sz="33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84" y="650341"/>
            <a:ext cx="12860451" cy="720177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42101" y="7827038"/>
            <a:ext cx="13510974" cy="2557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Sample size significantly impacts research validity. Larger samples increase precision but require more resources.</a:t>
            </a:r>
            <a:endParaRPr lang="en-US" sz="12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81407"/>
            <a:ext cx="10341173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Collecting Primary Data: Introduction</a:t>
            </a:r>
            <a:endParaRPr lang="en-US" sz="4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430" y="1979295"/>
            <a:ext cx="1614011" cy="132468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892" y="2606993"/>
            <a:ext cx="318968" cy="3986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088255" y="2206109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High Control</a:t>
            </a:r>
            <a:endParaRPr lang="en-US" sz="2300" dirty="0"/>
          </a:p>
        </p:txBody>
      </p:sp>
      <p:sp>
        <p:nvSpPr>
          <p:cNvPr id="6" name="Text 2"/>
          <p:cNvSpPr/>
          <p:nvPr/>
        </p:nvSpPr>
        <p:spPr>
          <a:xfrm>
            <a:off x="5088255" y="2714268"/>
            <a:ext cx="49133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Custom-designed for specific research needs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4918115" y="3317081"/>
            <a:ext cx="8861822" cy="15240"/>
          </a:xfrm>
          <a:prstGeom prst="roundRect">
            <a:avLst>
              <a:gd name="adj" fmla="val 625116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0424" y="3360658"/>
            <a:ext cx="3228022" cy="1324689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4892" y="3823692"/>
            <a:ext cx="318968" cy="39862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895261" y="3587472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Current &amp; Relevant</a:t>
            </a:r>
            <a:endParaRPr lang="en-US" sz="2300" dirty="0"/>
          </a:p>
        </p:txBody>
      </p:sp>
      <p:sp>
        <p:nvSpPr>
          <p:cNvPr id="11" name="Text 5"/>
          <p:cNvSpPr/>
          <p:nvPr/>
        </p:nvSpPr>
        <p:spPr>
          <a:xfrm>
            <a:off x="5895261" y="4095631"/>
            <a:ext cx="576333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Up-to-date information specific to research questions</a:t>
            </a:r>
            <a:endParaRPr lang="en-US" sz="1750" dirty="0"/>
          </a:p>
        </p:txBody>
      </p:sp>
      <p:sp>
        <p:nvSpPr>
          <p:cNvPr id="12" name="Shape 6"/>
          <p:cNvSpPr/>
          <p:nvPr/>
        </p:nvSpPr>
        <p:spPr>
          <a:xfrm>
            <a:off x="5725120" y="4698444"/>
            <a:ext cx="8054816" cy="15240"/>
          </a:xfrm>
          <a:prstGeom prst="roundRect">
            <a:avLst>
              <a:gd name="adj" fmla="val 625116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3418" y="4742021"/>
            <a:ext cx="4842034" cy="1324689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4892" y="5205055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702266" y="4968835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Exclusive Ownership</a:t>
            </a:r>
            <a:endParaRPr lang="en-US" sz="2300" dirty="0"/>
          </a:p>
        </p:txBody>
      </p:sp>
      <p:sp>
        <p:nvSpPr>
          <p:cNvPr id="16" name="Text 8"/>
          <p:cNvSpPr/>
          <p:nvPr/>
        </p:nvSpPr>
        <p:spPr>
          <a:xfrm>
            <a:off x="6702266" y="5476994"/>
            <a:ext cx="424291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Original data unavailable to competitors</a:t>
            </a:r>
            <a:endParaRPr lang="en-US" sz="1750" dirty="0"/>
          </a:p>
        </p:txBody>
      </p:sp>
      <p:sp>
        <p:nvSpPr>
          <p:cNvPr id="17" name="Shape 9"/>
          <p:cNvSpPr/>
          <p:nvPr/>
        </p:nvSpPr>
        <p:spPr>
          <a:xfrm>
            <a:off x="6532126" y="6079808"/>
            <a:ext cx="7247811" cy="15240"/>
          </a:xfrm>
          <a:prstGeom prst="roundRect">
            <a:avLst>
              <a:gd name="adj" fmla="val 625116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6294" y="6123384"/>
            <a:ext cx="6456164" cy="1324689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94773" y="6586418"/>
            <a:ext cx="318968" cy="398621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7509272" y="6350198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Resource Intensive</a:t>
            </a:r>
            <a:endParaRPr lang="en-US" sz="2300" dirty="0"/>
          </a:p>
        </p:txBody>
      </p:sp>
      <p:sp>
        <p:nvSpPr>
          <p:cNvPr id="21" name="Text 11"/>
          <p:cNvSpPr/>
          <p:nvPr/>
        </p:nvSpPr>
        <p:spPr>
          <a:xfrm>
            <a:off x="7509272" y="6858357"/>
            <a:ext cx="469403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Requires significant time, effort, and budget</a:t>
            </a:r>
            <a:endParaRPr lang="en-US" sz="1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275284"/>
            <a:ext cx="1135796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Observations as a Data Collection Method</a:t>
            </a:r>
            <a:endParaRPr lang="en-US" sz="4650" dirty="0"/>
          </a:p>
        </p:txBody>
      </p:sp>
      <p:sp>
        <p:nvSpPr>
          <p:cNvPr id="3" name="Text 1"/>
          <p:cNvSpPr/>
          <p:nvPr/>
        </p:nvSpPr>
        <p:spPr>
          <a:xfrm>
            <a:off x="793790" y="3586520"/>
            <a:ext cx="2992041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Types of Observations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93790" y="4185404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Participant observation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627602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Non-participant observation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5069800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Structured observation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511998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Unstructured observation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5332928" y="3586520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Advantages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5332928" y="4185404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Captures actual behavior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5332928" y="4627602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Provides contextual data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5332928" y="5069800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Reveals unspoken patterns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5332928" y="5511998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Minimizes subject reactivity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9872067" y="3586520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Limitations</a:t>
            </a:r>
            <a:endParaRPr lang="en-US" sz="2300" dirty="0"/>
          </a:p>
        </p:txBody>
      </p:sp>
      <p:sp>
        <p:nvSpPr>
          <p:cNvPr id="14" name="Text 12"/>
          <p:cNvSpPr/>
          <p:nvPr/>
        </p:nvSpPr>
        <p:spPr>
          <a:xfrm>
            <a:off x="9872067" y="4185404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Time-consuming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9872067" y="4627602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Observer bias risk</a:t>
            </a:r>
            <a:endParaRPr lang="en-US" sz="1750" dirty="0"/>
          </a:p>
        </p:txBody>
      </p:sp>
      <p:sp>
        <p:nvSpPr>
          <p:cNvPr id="16" name="Text 14"/>
          <p:cNvSpPr/>
          <p:nvPr/>
        </p:nvSpPr>
        <p:spPr>
          <a:xfrm>
            <a:off x="9872067" y="5069800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Limited to observable actions</a:t>
            </a:r>
            <a:endParaRPr lang="en-US" sz="1750" dirty="0"/>
          </a:p>
        </p:txBody>
      </p:sp>
      <p:sp>
        <p:nvSpPr>
          <p:cNvPr id="17" name="Text 15"/>
          <p:cNvSpPr/>
          <p:nvPr/>
        </p:nvSpPr>
        <p:spPr>
          <a:xfrm>
            <a:off x="9872067" y="5511998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Ethical considerations</a:t>
            </a:r>
            <a:endParaRPr lang="en-US" sz="1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08502" y="779502"/>
            <a:ext cx="7667268" cy="5831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50"/>
              </a:lnSpc>
              <a:buNone/>
            </a:pPr>
            <a:r>
              <a:rPr lang="en-US" sz="3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Conducting Observational Research</a:t>
            </a:r>
            <a:endParaRPr lang="en-US" sz="3650" dirty="0"/>
          </a:p>
        </p:txBody>
      </p:sp>
      <p:sp>
        <p:nvSpPr>
          <p:cNvPr id="4" name="Shape 1"/>
          <p:cNvSpPr/>
          <p:nvPr/>
        </p:nvSpPr>
        <p:spPr>
          <a:xfrm>
            <a:off x="6308408" y="1629251"/>
            <a:ext cx="22860" cy="5820728"/>
          </a:xfrm>
          <a:prstGeom prst="roundRect">
            <a:avLst>
              <a:gd name="adj" fmla="val 32656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6485453" y="2017633"/>
            <a:ext cx="533162" cy="22860"/>
          </a:xfrm>
          <a:prstGeom prst="roundRect">
            <a:avLst>
              <a:gd name="adj" fmla="val 32656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6108502" y="1829157"/>
            <a:ext cx="399812" cy="399812"/>
          </a:xfrm>
          <a:prstGeom prst="roundRect">
            <a:avLst>
              <a:gd name="adj" fmla="val 1867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8450" y="1854101"/>
            <a:ext cx="279916" cy="34992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197090" y="1806893"/>
            <a:ext cx="2332911" cy="291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Planning Phase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7197090" y="2204918"/>
            <a:ext cx="6811208" cy="5686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Define observation objectives. Select observation type. Develop observation protocol with clear categories.</a:t>
            </a:r>
            <a:endParaRPr lang="en-US" sz="1350" dirty="0"/>
          </a:p>
        </p:txBody>
      </p:sp>
      <p:sp>
        <p:nvSpPr>
          <p:cNvPr id="10" name="Shape 6"/>
          <p:cNvSpPr/>
          <p:nvPr/>
        </p:nvSpPr>
        <p:spPr>
          <a:xfrm>
            <a:off x="6485453" y="3517225"/>
            <a:ext cx="533162" cy="22860"/>
          </a:xfrm>
          <a:prstGeom prst="roundRect">
            <a:avLst>
              <a:gd name="adj" fmla="val 32656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7"/>
          <p:cNvSpPr/>
          <p:nvPr/>
        </p:nvSpPr>
        <p:spPr>
          <a:xfrm>
            <a:off x="6108502" y="3328749"/>
            <a:ext cx="399812" cy="399812"/>
          </a:xfrm>
          <a:prstGeom prst="roundRect">
            <a:avLst>
              <a:gd name="adj" fmla="val 1867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8450" y="3353693"/>
            <a:ext cx="279916" cy="34992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197090" y="3306485"/>
            <a:ext cx="2332911" cy="291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Execution Phase</a:t>
            </a:r>
            <a:endParaRPr lang="en-US" sz="1800" dirty="0"/>
          </a:p>
        </p:txBody>
      </p:sp>
      <p:sp>
        <p:nvSpPr>
          <p:cNvPr id="14" name="Text 9"/>
          <p:cNvSpPr/>
          <p:nvPr/>
        </p:nvSpPr>
        <p:spPr>
          <a:xfrm>
            <a:off x="7197090" y="3704511"/>
            <a:ext cx="6811208" cy="5686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Enter field setting. Document behaviors systematically. Maintain awareness of potential observer effects.</a:t>
            </a:r>
            <a:endParaRPr lang="en-US" sz="1350" dirty="0"/>
          </a:p>
        </p:txBody>
      </p:sp>
      <p:sp>
        <p:nvSpPr>
          <p:cNvPr id="15" name="Shape 10"/>
          <p:cNvSpPr/>
          <p:nvPr/>
        </p:nvSpPr>
        <p:spPr>
          <a:xfrm>
            <a:off x="6485453" y="5016818"/>
            <a:ext cx="533162" cy="22860"/>
          </a:xfrm>
          <a:prstGeom prst="roundRect">
            <a:avLst>
              <a:gd name="adj" fmla="val 32656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1"/>
          <p:cNvSpPr/>
          <p:nvPr/>
        </p:nvSpPr>
        <p:spPr>
          <a:xfrm>
            <a:off x="6108502" y="4828342"/>
            <a:ext cx="399812" cy="399812"/>
          </a:xfrm>
          <a:prstGeom prst="roundRect">
            <a:avLst>
              <a:gd name="adj" fmla="val 1867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8450" y="4853285"/>
            <a:ext cx="279916" cy="349925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197090" y="4806077"/>
            <a:ext cx="2332911" cy="291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Recording Phase</a:t>
            </a:r>
            <a:endParaRPr lang="en-US" sz="1800" dirty="0"/>
          </a:p>
        </p:txBody>
      </p:sp>
      <p:sp>
        <p:nvSpPr>
          <p:cNvPr id="19" name="Text 13"/>
          <p:cNvSpPr/>
          <p:nvPr/>
        </p:nvSpPr>
        <p:spPr>
          <a:xfrm>
            <a:off x="7197090" y="5204103"/>
            <a:ext cx="6811208" cy="5686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field notes, checklists, or digital tools. Document context and non-verbal cues.</a:t>
            </a:r>
            <a:endParaRPr lang="en-US" sz="1350" dirty="0"/>
          </a:p>
        </p:txBody>
      </p:sp>
      <p:sp>
        <p:nvSpPr>
          <p:cNvPr id="20" name="Shape 14"/>
          <p:cNvSpPr/>
          <p:nvPr/>
        </p:nvSpPr>
        <p:spPr>
          <a:xfrm>
            <a:off x="6485453" y="6516410"/>
            <a:ext cx="533162" cy="22860"/>
          </a:xfrm>
          <a:prstGeom prst="roundRect">
            <a:avLst>
              <a:gd name="adj" fmla="val 32656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5"/>
          <p:cNvSpPr/>
          <p:nvPr/>
        </p:nvSpPr>
        <p:spPr>
          <a:xfrm>
            <a:off x="6108502" y="6327934"/>
            <a:ext cx="399812" cy="399812"/>
          </a:xfrm>
          <a:prstGeom prst="roundRect">
            <a:avLst>
              <a:gd name="adj" fmla="val 1867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8450" y="6352877"/>
            <a:ext cx="279916" cy="349925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7197090" y="6305669"/>
            <a:ext cx="2332911" cy="291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Analysis Phase</a:t>
            </a:r>
            <a:endParaRPr lang="en-US" sz="1800" dirty="0"/>
          </a:p>
        </p:txBody>
      </p:sp>
      <p:sp>
        <p:nvSpPr>
          <p:cNvPr id="24" name="Text 17"/>
          <p:cNvSpPr/>
          <p:nvPr/>
        </p:nvSpPr>
        <p:spPr>
          <a:xfrm>
            <a:off x="7197090" y="6703695"/>
            <a:ext cx="6811208" cy="5686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Code observations. Identify patterns and themes. Integrate with other data sources.</a:t>
            </a:r>
            <a:endParaRPr lang="en-US" sz="13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19932" y="922973"/>
            <a:ext cx="7876937" cy="5938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Surveys as a Data Collection Method</a:t>
            </a:r>
            <a:endParaRPr lang="en-US" sz="37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932" y="1788319"/>
            <a:ext cx="452557" cy="45255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119932" y="2421850"/>
            <a:ext cx="2376130" cy="2970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Paper Surveys</a:t>
            </a:r>
            <a:endParaRPr lang="en-US" sz="1850" dirty="0"/>
          </a:p>
        </p:txBody>
      </p:sp>
      <p:sp>
        <p:nvSpPr>
          <p:cNvPr id="6" name="Text 2"/>
          <p:cNvSpPr/>
          <p:nvPr/>
        </p:nvSpPr>
        <p:spPr>
          <a:xfrm>
            <a:off x="6119932" y="2827496"/>
            <a:ext cx="2444591" cy="1448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Traditional format. Useful for populations with limited digital access. Higher response rates in face-to-face settings.</a:t>
            </a:r>
            <a:endParaRPr lang="en-US" sz="14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5985" y="1788319"/>
            <a:ext cx="452557" cy="45255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835985" y="2421850"/>
            <a:ext cx="2376130" cy="2970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Online Surveys</a:t>
            </a:r>
            <a:endParaRPr lang="en-US" sz="1850" dirty="0"/>
          </a:p>
        </p:txBody>
      </p:sp>
      <p:sp>
        <p:nvSpPr>
          <p:cNvPr id="9" name="Text 4"/>
          <p:cNvSpPr/>
          <p:nvPr/>
        </p:nvSpPr>
        <p:spPr>
          <a:xfrm>
            <a:off x="8835985" y="2827496"/>
            <a:ext cx="2444710" cy="11587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Cost-effective and scalable. Enables complex logic and multimedia. Quick data collection and analysis.</a:t>
            </a:r>
            <a:endParaRPr lang="en-US" sz="14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52158" y="1788319"/>
            <a:ext cx="452557" cy="45255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1552158" y="2421850"/>
            <a:ext cx="2376130" cy="2970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Telephone Surveys</a:t>
            </a:r>
            <a:endParaRPr lang="en-US" sz="1850" dirty="0"/>
          </a:p>
        </p:txBody>
      </p:sp>
      <p:sp>
        <p:nvSpPr>
          <p:cNvPr id="12" name="Text 6"/>
          <p:cNvSpPr/>
          <p:nvPr/>
        </p:nvSpPr>
        <p:spPr>
          <a:xfrm>
            <a:off x="11552158" y="2827496"/>
            <a:ext cx="2444591" cy="1448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Allows clarification of questions. Higher response rates than online. Enables reaching diverse populations.</a:t>
            </a:r>
            <a:endParaRPr lang="en-US" sz="14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932" y="4818936"/>
            <a:ext cx="452557" cy="452557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119932" y="5452467"/>
            <a:ext cx="2376130" cy="2970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Mobile Surveys</a:t>
            </a:r>
            <a:endParaRPr lang="en-US" sz="1850" dirty="0"/>
          </a:p>
        </p:txBody>
      </p:sp>
      <p:sp>
        <p:nvSpPr>
          <p:cNvPr id="15" name="Text 8"/>
          <p:cNvSpPr/>
          <p:nvPr/>
        </p:nvSpPr>
        <p:spPr>
          <a:xfrm>
            <a:off x="6119932" y="5858113"/>
            <a:ext cx="2444591" cy="1448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Captures in-the-moment feedback. Enables location-based research. Higher engagement with younger demographics.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4824" y="573048"/>
            <a:ext cx="6898243" cy="6829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50"/>
              </a:lnSpc>
              <a:buNone/>
            </a:pPr>
            <a:r>
              <a:rPr lang="en-US" sz="4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Designing Effective Surveys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6214824" y="1802249"/>
            <a:ext cx="468273" cy="468273"/>
          </a:xfrm>
          <a:prstGeom prst="roundRect">
            <a:avLst>
              <a:gd name="adj" fmla="val 18668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285012" y="1831479"/>
            <a:ext cx="327779" cy="409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</a:t>
            </a:r>
            <a:endParaRPr lang="en-US" sz="2550" dirty="0"/>
          </a:p>
        </p:txBody>
      </p:sp>
      <p:sp>
        <p:nvSpPr>
          <p:cNvPr id="6" name="Text 3"/>
          <p:cNvSpPr/>
          <p:nvPr/>
        </p:nvSpPr>
        <p:spPr>
          <a:xfrm>
            <a:off x="6891218" y="1802249"/>
            <a:ext cx="2924294" cy="341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Define Clear Objectives</a:t>
            </a:r>
            <a:endParaRPr lang="en-US" sz="2150" dirty="0"/>
          </a:p>
        </p:txBody>
      </p:sp>
      <p:sp>
        <p:nvSpPr>
          <p:cNvPr id="7" name="Text 4"/>
          <p:cNvSpPr/>
          <p:nvPr/>
        </p:nvSpPr>
        <p:spPr>
          <a:xfrm>
            <a:off x="6891218" y="2268379"/>
            <a:ext cx="7010757" cy="6657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Establish exactly what information you need. Align questions with research goals and theoretical framework.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214824" y="3376374"/>
            <a:ext cx="468273" cy="468273"/>
          </a:xfrm>
          <a:prstGeom prst="roundRect">
            <a:avLst>
              <a:gd name="adj" fmla="val 18668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6285012" y="3405604"/>
            <a:ext cx="327779" cy="409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</a:t>
            </a:r>
            <a:endParaRPr lang="en-US" sz="2550" dirty="0"/>
          </a:p>
        </p:txBody>
      </p:sp>
      <p:sp>
        <p:nvSpPr>
          <p:cNvPr id="10" name="Text 7"/>
          <p:cNvSpPr/>
          <p:nvPr/>
        </p:nvSpPr>
        <p:spPr>
          <a:xfrm>
            <a:off x="6891218" y="3376374"/>
            <a:ext cx="2734508" cy="341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Select Question Types</a:t>
            </a:r>
            <a:endParaRPr lang="en-US" sz="2150" dirty="0"/>
          </a:p>
        </p:txBody>
      </p:sp>
      <p:sp>
        <p:nvSpPr>
          <p:cNvPr id="11" name="Text 8"/>
          <p:cNvSpPr/>
          <p:nvPr/>
        </p:nvSpPr>
        <p:spPr>
          <a:xfrm>
            <a:off x="6891218" y="3842504"/>
            <a:ext cx="7010757" cy="6657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Choose appropriate formats: multiple choice, Likert scales, ranking, or open-ended. Match format to information needs.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6214824" y="4950500"/>
            <a:ext cx="468273" cy="468273"/>
          </a:xfrm>
          <a:prstGeom prst="roundRect">
            <a:avLst>
              <a:gd name="adj" fmla="val 18668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285012" y="4979730"/>
            <a:ext cx="327779" cy="409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</a:t>
            </a:r>
            <a:endParaRPr lang="en-US" sz="2550" dirty="0"/>
          </a:p>
        </p:txBody>
      </p:sp>
      <p:sp>
        <p:nvSpPr>
          <p:cNvPr id="14" name="Text 11"/>
          <p:cNvSpPr/>
          <p:nvPr/>
        </p:nvSpPr>
        <p:spPr>
          <a:xfrm>
            <a:off x="6891218" y="4950500"/>
            <a:ext cx="3208973" cy="341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Craft Unbiased Questions</a:t>
            </a:r>
            <a:endParaRPr lang="en-US" sz="2150" dirty="0"/>
          </a:p>
        </p:txBody>
      </p:sp>
      <p:sp>
        <p:nvSpPr>
          <p:cNvPr id="15" name="Text 12"/>
          <p:cNvSpPr/>
          <p:nvPr/>
        </p:nvSpPr>
        <p:spPr>
          <a:xfrm>
            <a:off x="6891218" y="5416629"/>
            <a:ext cx="7010757" cy="6657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neutral language. Avoid leading questions, double-barreled questions, and loaded terminology.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6214824" y="6524625"/>
            <a:ext cx="468273" cy="468273"/>
          </a:xfrm>
          <a:prstGeom prst="roundRect">
            <a:avLst>
              <a:gd name="adj" fmla="val 18668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285012" y="6553855"/>
            <a:ext cx="327779" cy="4096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4</a:t>
            </a:r>
            <a:endParaRPr lang="en-US" sz="2550" dirty="0"/>
          </a:p>
        </p:txBody>
      </p:sp>
      <p:sp>
        <p:nvSpPr>
          <p:cNvPr id="18" name="Text 15"/>
          <p:cNvSpPr/>
          <p:nvPr/>
        </p:nvSpPr>
        <p:spPr>
          <a:xfrm>
            <a:off x="6891218" y="6524625"/>
            <a:ext cx="2731651" cy="341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Test and Refine</a:t>
            </a:r>
            <a:endParaRPr lang="en-US" sz="2150" dirty="0"/>
          </a:p>
        </p:txBody>
      </p:sp>
      <p:sp>
        <p:nvSpPr>
          <p:cNvPr id="19" name="Text 16"/>
          <p:cNvSpPr/>
          <p:nvPr/>
        </p:nvSpPr>
        <p:spPr>
          <a:xfrm>
            <a:off x="6891218" y="6990755"/>
            <a:ext cx="7010757" cy="6657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Conduct pilot testing with representative respondents. Revise based on feedback and response patterns.</a:t>
            </a:r>
            <a:endParaRPr lang="en-US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8513" y="383858"/>
            <a:ext cx="6537246" cy="45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8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Interviews as a Data Collection Method</a:t>
            </a:r>
            <a:endParaRPr lang="en-US" sz="28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513" y="1120973"/>
            <a:ext cx="13653373" cy="747581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042291" y="8627269"/>
            <a:ext cx="139541" cy="139541"/>
          </a:xfrm>
          <a:prstGeom prst="roundRect">
            <a:avLst>
              <a:gd name="adj" fmla="val 13106"/>
            </a:avLst>
          </a:prstGeom>
          <a:solidFill>
            <a:srgbClr val="00334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4242792" y="8627269"/>
            <a:ext cx="695206" cy="1395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Structured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6679644" y="8627269"/>
            <a:ext cx="139541" cy="139541"/>
          </a:xfrm>
          <a:prstGeom prst="roundRect">
            <a:avLst>
              <a:gd name="adj" fmla="val 13106"/>
            </a:avLst>
          </a:prstGeom>
          <a:solidFill>
            <a:srgbClr val="0083C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880146" y="8627269"/>
            <a:ext cx="1070372" cy="1395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Semi-structured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9692283" y="8627269"/>
            <a:ext cx="139541" cy="139541"/>
          </a:xfrm>
          <a:prstGeom prst="roundRect">
            <a:avLst>
              <a:gd name="adj" fmla="val 13106"/>
            </a:avLst>
          </a:prstGeom>
          <a:solidFill>
            <a:srgbClr val="3FB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9892784" y="8627269"/>
            <a:ext cx="865584" cy="1395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Unstructured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488513" y="8923853"/>
            <a:ext cx="13653373" cy="2232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Interviews provide rich, detailed data through direct interaction with participants. They allow for exploring complex topics and clarifying responses in real-time.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488513" y="9304139"/>
            <a:ext cx="13653373" cy="2232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Semi-structured interviews are most popular in business research, balancing consistency with flexibility to explore unexpected insights.</a:t>
            </a:r>
            <a:endParaRPr lang="en-US" sz="10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8873" y="576024"/>
            <a:ext cx="7679055" cy="1373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Conducting Effective Interviews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6218873" y="2263378"/>
            <a:ext cx="156924" cy="1138357"/>
          </a:xfrm>
          <a:prstGeom prst="roundRect">
            <a:avLst>
              <a:gd name="adj" fmla="val 56020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689646" y="2263378"/>
            <a:ext cx="2747129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Preparation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6689646" y="2732127"/>
            <a:ext cx="7208282" cy="669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Develop interview guide. Research participants' backgrounds. Test recording equipment. Prepare consent forms.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6532721" y="3610928"/>
            <a:ext cx="156924" cy="1138357"/>
          </a:xfrm>
          <a:prstGeom prst="roundRect">
            <a:avLst>
              <a:gd name="adj" fmla="val 56020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7003494" y="3610928"/>
            <a:ext cx="2747129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Establishing Rapport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7003494" y="4079677"/>
            <a:ext cx="6894433" cy="669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Begin with introduction and small talk. Explain research purpose and confidentiality. Create comfortable atmosphere.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846689" y="4958477"/>
            <a:ext cx="156924" cy="1138357"/>
          </a:xfrm>
          <a:prstGeom prst="roundRect">
            <a:avLst>
              <a:gd name="adj" fmla="val 56020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7317462" y="4958477"/>
            <a:ext cx="2747129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Active Interviewing</a:t>
            </a:r>
            <a:endParaRPr lang="en-US" sz="2150" dirty="0"/>
          </a:p>
        </p:txBody>
      </p:sp>
      <p:sp>
        <p:nvSpPr>
          <p:cNvPr id="12" name="Text 9"/>
          <p:cNvSpPr/>
          <p:nvPr/>
        </p:nvSpPr>
        <p:spPr>
          <a:xfrm>
            <a:off x="7317462" y="5427226"/>
            <a:ext cx="6580465" cy="669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Ask clear questions. Listen attentively. Probe for deeper insights. Observe non-verbal cues.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7160657" y="6306026"/>
            <a:ext cx="156924" cy="1138357"/>
          </a:xfrm>
          <a:prstGeom prst="roundRect">
            <a:avLst>
              <a:gd name="adj" fmla="val 56020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7631430" y="6306026"/>
            <a:ext cx="2747129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Documentation</a:t>
            </a:r>
            <a:endParaRPr lang="en-US" sz="2150" dirty="0"/>
          </a:p>
        </p:txBody>
      </p:sp>
      <p:sp>
        <p:nvSpPr>
          <p:cNvPr id="15" name="Text 12"/>
          <p:cNvSpPr/>
          <p:nvPr/>
        </p:nvSpPr>
        <p:spPr>
          <a:xfrm>
            <a:off x="7631430" y="6774775"/>
            <a:ext cx="6266498" cy="669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Record with permission. Take strategic notes. Transcribe accurately. Verify understanding with participants.</a:t>
            </a:r>
            <a:endParaRPr lang="en-US" sz="16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519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04096" y="485299"/>
            <a:ext cx="7908608" cy="1158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5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Focus Groups as a Data Collection Method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6104096" y="1907977"/>
            <a:ext cx="7908608" cy="1328142"/>
          </a:xfrm>
          <a:prstGeom prst="roundRect">
            <a:avLst>
              <a:gd name="adj" fmla="val 5581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288167" y="2092047"/>
            <a:ext cx="2316480" cy="2895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Purpose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288167" y="2487454"/>
            <a:ext cx="7540466" cy="5645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Focus groups capture group dynamics and collective opinions. They generate insights through participant interaction and discussion.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104096" y="3412569"/>
            <a:ext cx="7908608" cy="1328142"/>
          </a:xfrm>
          <a:prstGeom prst="roundRect">
            <a:avLst>
              <a:gd name="adj" fmla="val 5581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288167" y="3596640"/>
            <a:ext cx="2316480" cy="2895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Structure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6288167" y="3992047"/>
            <a:ext cx="7540466" cy="5645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Typically 6-10 participants with similar characteristics. Led by skilled moderator using prepared discussion guide.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6104096" y="4917162"/>
            <a:ext cx="7908608" cy="1328142"/>
          </a:xfrm>
          <a:prstGeom prst="roundRect">
            <a:avLst>
              <a:gd name="adj" fmla="val 5581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288167" y="5101233"/>
            <a:ext cx="2316480" cy="2895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Advantages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6288167" y="5496639"/>
            <a:ext cx="7540466" cy="5645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Efficient data collection from multiple participants. Reveals diverse perspectives. Generates unexpected insights through interaction.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6104096" y="6421755"/>
            <a:ext cx="7908608" cy="1328142"/>
          </a:xfrm>
          <a:prstGeom prst="roundRect">
            <a:avLst>
              <a:gd name="adj" fmla="val 5581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6288167" y="6605826"/>
            <a:ext cx="2316480" cy="2895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Limitations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6288167" y="7001232"/>
            <a:ext cx="7540466" cy="5645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Potential for groupthink or dominant personalities. Less depth than individual interviews. Logistical challenges of coordination.</a:t>
            </a:r>
            <a:endParaRPr lang="en-US" sz="13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8290" y="478393"/>
            <a:ext cx="5337215" cy="5703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Facilitating Focus Groups</a:t>
            </a:r>
            <a:endParaRPr lang="en-US" sz="3550" dirty="0"/>
          </a:p>
        </p:txBody>
      </p:sp>
      <p:sp>
        <p:nvSpPr>
          <p:cNvPr id="4" name="Shape 1"/>
          <p:cNvSpPr/>
          <p:nvPr/>
        </p:nvSpPr>
        <p:spPr>
          <a:xfrm>
            <a:off x="803791" y="1309330"/>
            <a:ext cx="22860" cy="6441758"/>
          </a:xfrm>
          <a:prstGeom prst="roundRect">
            <a:avLst>
              <a:gd name="adj" fmla="val 319345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976432" y="1688902"/>
            <a:ext cx="521375" cy="22860"/>
          </a:xfrm>
          <a:prstGeom prst="roundRect">
            <a:avLst>
              <a:gd name="adj" fmla="val 319345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608290" y="1504831"/>
            <a:ext cx="391001" cy="391001"/>
          </a:xfrm>
          <a:prstGeom prst="roundRect">
            <a:avLst>
              <a:gd name="adj" fmla="val 18671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929" y="1529239"/>
            <a:ext cx="273725" cy="34218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672828" y="1483043"/>
            <a:ext cx="2281238" cy="2851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Planning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1672828" y="1872377"/>
            <a:ext cx="6862882" cy="278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Define objectives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1672828" y="2211229"/>
            <a:ext cx="6862882" cy="278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Develop discussion guide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1672828" y="2550081"/>
            <a:ext cx="6862882" cy="278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Select participants</a:t>
            </a:r>
            <a:endParaRPr lang="en-US" sz="1350" dirty="0"/>
          </a:p>
        </p:txBody>
      </p:sp>
      <p:sp>
        <p:nvSpPr>
          <p:cNvPr id="12" name="Text 8"/>
          <p:cNvSpPr/>
          <p:nvPr/>
        </p:nvSpPr>
        <p:spPr>
          <a:xfrm>
            <a:off x="1672828" y="2888933"/>
            <a:ext cx="6862882" cy="278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Arrange logistics</a:t>
            </a:r>
            <a:endParaRPr lang="en-US" sz="1350" dirty="0"/>
          </a:p>
        </p:txBody>
      </p:sp>
      <p:sp>
        <p:nvSpPr>
          <p:cNvPr id="13" name="Shape 9"/>
          <p:cNvSpPr/>
          <p:nvPr/>
        </p:nvSpPr>
        <p:spPr>
          <a:xfrm>
            <a:off x="976432" y="3894058"/>
            <a:ext cx="521375" cy="22860"/>
          </a:xfrm>
          <a:prstGeom prst="roundRect">
            <a:avLst>
              <a:gd name="adj" fmla="val 319345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608290" y="3709988"/>
            <a:ext cx="391001" cy="391001"/>
          </a:xfrm>
          <a:prstGeom prst="roundRect">
            <a:avLst>
              <a:gd name="adj" fmla="val 18671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929" y="3734395"/>
            <a:ext cx="273725" cy="342186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672828" y="3688199"/>
            <a:ext cx="2281238" cy="2851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Moderation</a:t>
            </a:r>
            <a:endParaRPr lang="en-US" sz="1750" dirty="0"/>
          </a:p>
        </p:txBody>
      </p:sp>
      <p:sp>
        <p:nvSpPr>
          <p:cNvPr id="17" name="Text 12"/>
          <p:cNvSpPr/>
          <p:nvPr/>
        </p:nvSpPr>
        <p:spPr>
          <a:xfrm>
            <a:off x="1672828" y="4077533"/>
            <a:ext cx="6862882" cy="278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Establish ground rules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1672828" y="4416385"/>
            <a:ext cx="6862882" cy="278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Facilitate balanced participation</a:t>
            </a:r>
            <a:endParaRPr lang="en-US" sz="1350" dirty="0"/>
          </a:p>
        </p:txBody>
      </p:sp>
      <p:sp>
        <p:nvSpPr>
          <p:cNvPr id="19" name="Text 14"/>
          <p:cNvSpPr/>
          <p:nvPr/>
        </p:nvSpPr>
        <p:spPr>
          <a:xfrm>
            <a:off x="1672828" y="4755237"/>
            <a:ext cx="6862882" cy="278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Probe for deeper insights</a:t>
            </a:r>
            <a:endParaRPr lang="en-US" sz="1350" dirty="0"/>
          </a:p>
        </p:txBody>
      </p:sp>
      <p:sp>
        <p:nvSpPr>
          <p:cNvPr id="20" name="Text 15"/>
          <p:cNvSpPr/>
          <p:nvPr/>
        </p:nvSpPr>
        <p:spPr>
          <a:xfrm>
            <a:off x="1672828" y="5094089"/>
            <a:ext cx="6862882" cy="278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Manage group dynamics</a:t>
            </a:r>
            <a:endParaRPr lang="en-US" sz="1350" dirty="0"/>
          </a:p>
        </p:txBody>
      </p:sp>
      <p:sp>
        <p:nvSpPr>
          <p:cNvPr id="21" name="Shape 16"/>
          <p:cNvSpPr/>
          <p:nvPr/>
        </p:nvSpPr>
        <p:spPr>
          <a:xfrm>
            <a:off x="976432" y="6099215"/>
            <a:ext cx="521375" cy="22860"/>
          </a:xfrm>
          <a:prstGeom prst="roundRect">
            <a:avLst>
              <a:gd name="adj" fmla="val 319345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17"/>
          <p:cNvSpPr/>
          <p:nvPr/>
        </p:nvSpPr>
        <p:spPr>
          <a:xfrm>
            <a:off x="608290" y="5915144"/>
            <a:ext cx="391001" cy="391001"/>
          </a:xfrm>
          <a:prstGeom prst="roundRect">
            <a:avLst>
              <a:gd name="adj" fmla="val 18671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929" y="5939552"/>
            <a:ext cx="273725" cy="342186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672828" y="5893356"/>
            <a:ext cx="2281238" cy="2851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Analysis</a:t>
            </a:r>
            <a:endParaRPr lang="en-US" sz="1750" dirty="0"/>
          </a:p>
        </p:txBody>
      </p:sp>
      <p:sp>
        <p:nvSpPr>
          <p:cNvPr id="25" name="Text 19"/>
          <p:cNvSpPr/>
          <p:nvPr/>
        </p:nvSpPr>
        <p:spPr>
          <a:xfrm>
            <a:off x="1672828" y="6282690"/>
            <a:ext cx="6862882" cy="278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Transcribe discussions</a:t>
            </a:r>
            <a:endParaRPr lang="en-US" sz="1350" dirty="0"/>
          </a:p>
        </p:txBody>
      </p:sp>
      <p:sp>
        <p:nvSpPr>
          <p:cNvPr id="26" name="Text 20"/>
          <p:cNvSpPr/>
          <p:nvPr/>
        </p:nvSpPr>
        <p:spPr>
          <a:xfrm>
            <a:off x="1672828" y="6621542"/>
            <a:ext cx="6862882" cy="278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Code for themes</a:t>
            </a:r>
            <a:endParaRPr lang="en-US" sz="1350" dirty="0"/>
          </a:p>
        </p:txBody>
      </p:sp>
      <p:sp>
        <p:nvSpPr>
          <p:cNvPr id="27" name="Text 21"/>
          <p:cNvSpPr/>
          <p:nvPr/>
        </p:nvSpPr>
        <p:spPr>
          <a:xfrm>
            <a:off x="1672828" y="6960394"/>
            <a:ext cx="6862882" cy="278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Analyze interactions</a:t>
            </a:r>
            <a:endParaRPr lang="en-US" sz="1350" dirty="0"/>
          </a:p>
        </p:txBody>
      </p:sp>
      <p:sp>
        <p:nvSpPr>
          <p:cNvPr id="28" name="Text 22"/>
          <p:cNvSpPr/>
          <p:nvPr/>
        </p:nvSpPr>
        <p:spPr>
          <a:xfrm>
            <a:off x="1672828" y="7299246"/>
            <a:ext cx="6862882" cy="278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Identify consensus/disagreement</a:t>
            </a:r>
            <a:endParaRPr lang="en-US" sz="13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03998"/>
            <a:ext cx="12130088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Experimental Methods in Business Research</a:t>
            </a:r>
            <a:endParaRPr lang="en-US" sz="4650" dirty="0"/>
          </a:p>
        </p:txBody>
      </p:sp>
      <p:sp>
        <p:nvSpPr>
          <p:cNvPr id="3" name="Text 1"/>
          <p:cNvSpPr/>
          <p:nvPr/>
        </p:nvSpPr>
        <p:spPr>
          <a:xfrm>
            <a:off x="793790" y="2815233"/>
            <a:ext cx="331517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Laboratory Experiments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93790" y="3414117"/>
            <a:ext cx="3978116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Conducted in controlled environments. Maximize internal validity through strict control of variables.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5069800"/>
            <a:ext cx="3978116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Example: Testing consumer responses to different packaging designs in a simulated store environment.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5332928" y="2815233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Field Experiments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5332928" y="3414117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Conducted in real-world settings. Balance control with naturalistic conditions.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5332928" y="4706898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Example: Testing different pricing strategies across different store locations.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9872067" y="2815233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Natural Experiments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9872067" y="3414117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Occur without researcher intervention. Utilize naturally occurring events or policy changes.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9872067" y="4706898"/>
            <a:ext cx="3978116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Example: Studying impact of minimum wage increase on employee retention across state borders.</a:t>
            </a:r>
            <a:endParaRPr lang="en-US" sz="1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61787"/>
            <a:ext cx="958631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Ethical Considerations in Research</a:t>
            </a:r>
            <a:endParaRPr lang="en-US" sz="4650" dirty="0"/>
          </a:p>
        </p:txBody>
      </p:sp>
      <p:sp>
        <p:nvSpPr>
          <p:cNvPr id="3" name="Text 1"/>
          <p:cNvSpPr/>
          <p:nvPr/>
        </p:nvSpPr>
        <p:spPr>
          <a:xfrm>
            <a:off x="2172057" y="2643902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Informed Consent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93790" y="3152061"/>
            <a:ext cx="435530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Participants must understand research purpose, procedures, risks, and benefits before agreeing to participate.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258" y="2887742"/>
            <a:ext cx="3651885" cy="3651885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609868" y="3397091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5721" y="3521035"/>
            <a:ext cx="255151" cy="31896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481304" y="2159675"/>
            <a:ext cx="3455075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Privacy &amp; Confidentiality</a:t>
            </a:r>
            <a:endParaRPr lang="en-US" sz="2300" dirty="0"/>
          </a:p>
        </p:txBody>
      </p:sp>
      <p:sp>
        <p:nvSpPr>
          <p:cNvPr id="9" name="Text 5"/>
          <p:cNvSpPr/>
          <p:nvPr/>
        </p:nvSpPr>
        <p:spPr>
          <a:xfrm>
            <a:off x="9481304" y="2667833"/>
            <a:ext cx="435530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Personal data must be protected. Identifiable information should be carefully secured or anonymized.</a:t>
            </a:r>
            <a:endParaRPr lang="en-US" sz="17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9258" y="2887742"/>
            <a:ext cx="3651885" cy="3651885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7574756" y="2758678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0609" y="2882622"/>
            <a:ext cx="255151" cy="31896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594771" y="4096703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Risk Minimization</a:t>
            </a:r>
            <a:endParaRPr lang="en-US" sz="2300" dirty="0"/>
          </a:p>
        </p:txBody>
      </p:sp>
      <p:sp>
        <p:nvSpPr>
          <p:cNvPr id="14" name="Text 8"/>
          <p:cNvSpPr/>
          <p:nvPr/>
        </p:nvSpPr>
        <p:spPr>
          <a:xfrm>
            <a:off x="9594771" y="4604861"/>
            <a:ext cx="424184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Research design should minimize potential harm to participants. Benefits should outweigh risks.</a:t>
            </a:r>
            <a:endParaRPr lang="en-US" sz="17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9258" y="2887742"/>
            <a:ext cx="3651885" cy="3651885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8789075" y="4430197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44928" y="4554141"/>
            <a:ext cx="255151" cy="318968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9481304" y="6033730"/>
            <a:ext cx="3015020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Respect for Autonomy</a:t>
            </a:r>
            <a:endParaRPr lang="en-US" sz="2300" dirty="0"/>
          </a:p>
        </p:txBody>
      </p:sp>
      <p:sp>
        <p:nvSpPr>
          <p:cNvPr id="19" name="Text 11"/>
          <p:cNvSpPr/>
          <p:nvPr/>
        </p:nvSpPr>
        <p:spPr>
          <a:xfrm>
            <a:off x="9481304" y="6541889"/>
            <a:ext cx="435530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Participants' right to withdraw at any time must be respected without penalty.</a:t>
            </a:r>
            <a:endParaRPr lang="en-US" sz="1750" dirty="0"/>
          </a:p>
        </p:txBody>
      </p:sp>
      <p:pic>
        <p:nvPicPr>
          <p:cNvPr id="20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9258" y="2887742"/>
            <a:ext cx="3651885" cy="3651885"/>
          </a:xfrm>
          <a:prstGeom prst="rect">
            <a:avLst/>
          </a:prstGeom>
        </p:spPr>
      </p:pic>
      <p:sp>
        <p:nvSpPr>
          <p:cNvPr id="21" name="Shape 12"/>
          <p:cNvSpPr/>
          <p:nvPr/>
        </p:nvSpPr>
        <p:spPr>
          <a:xfrm>
            <a:off x="7574756" y="6101596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30609" y="6225540"/>
            <a:ext cx="255151" cy="318968"/>
          </a:xfrm>
          <a:prstGeom prst="rect">
            <a:avLst/>
          </a:prstGeom>
        </p:spPr>
      </p:pic>
      <p:sp>
        <p:nvSpPr>
          <p:cNvPr id="23" name="Text 13"/>
          <p:cNvSpPr/>
          <p:nvPr/>
        </p:nvSpPr>
        <p:spPr>
          <a:xfrm>
            <a:off x="2172057" y="5367933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Cultural Sensitivity</a:t>
            </a:r>
            <a:endParaRPr lang="en-US" sz="2300" dirty="0"/>
          </a:p>
        </p:txBody>
      </p:sp>
      <p:sp>
        <p:nvSpPr>
          <p:cNvPr id="24" name="Text 14"/>
          <p:cNvSpPr/>
          <p:nvPr/>
        </p:nvSpPr>
        <p:spPr>
          <a:xfrm>
            <a:off x="793790" y="5876092"/>
            <a:ext cx="435530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Research methods must respect cultural differences and avoid imposing researcher values.</a:t>
            </a:r>
            <a:endParaRPr lang="en-US" sz="1750" dirty="0"/>
          </a:p>
        </p:txBody>
      </p:sp>
      <p:pic>
        <p:nvPicPr>
          <p:cNvPr id="25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89258" y="2887742"/>
            <a:ext cx="3651885" cy="3651885"/>
          </a:xfrm>
          <a:prstGeom prst="rect">
            <a:avLst/>
          </a:prstGeom>
        </p:spPr>
      </p:pic>
      <p:sp>
        <p:nvSpPr>
          <p:cNvPr id="26" name="Shape 15"/>
          <p:cNvSpPr/>
          <p:nvPr/>
        </p:nvSpPr>
        <p:spPr>
          <a:xfrm>
            <a:off x="5609868" y="5463183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7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65721" y="5587127"/>
            <a:ext cx="255151" cy="318968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78855" y="742236"/>
            <a:ext cx="7188875" cy="555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4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Reliability and Validity in Research</a:t>
            </a:r>
            <a:endParaRPr lang="en-US" sz="3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8855" y="1551503"/>
            <a:ext cx="846296" cy="197858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178993" y="1720691"/>
            <a:ext cx="2221706" cy="277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Reliability</a:t>
            </a:r>
            <a:endParaRPr lang="en-US" sz="1700" dirty="0"/>
          </a:p>
        </p:txBody>
      </p:sp>
      <p:sp>
        <p:nvSpPr>
          <p:cNvPr id="6" name="Text 2"/>
          <p:cNvSpPr/>
          <p:nvPr/>
        </p:nvSpPr>
        <p:spPr>
          <a:xfrm>
            <a:off x="7178993" y="2099905"/>
            <a:ext cx="6858953" cy="270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Consistency of measurement</a:t>
            </a:r>
            <a:endParaRPr lang="en-US" sz="1300" dirty="0"/>
          </a:p>
        </p:txBody>
      </p:sp>
      <p:sp>
        <p:nvSpPr>
          <p:cNvPr id="7" name="Text 3"/>
          <p:cNvSpPr/>
          <p:nvPr/>
        </p:nvSpPr>
        <p:spPr>
          <a:xfrm>
            <a:off x="7178993" y="2429947"/>
            <a:ext cx="6858953" cy="270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Test-retest reliability</a:t>
            </a:r>
            <a:endParaRPr lang="en-US" sz="1300" dirty="0"/>
          </a:p>
        </p:txBody>
      </p:sp>
      <p:sp>
        <p:nvSpPr>
          <p:cNvPr id="8" name="Text 4"/>
          <p:cNvSpPr/>
          <p:nvPr/>
        </p:nvSpPr>
        <p:spPr>
          <a:xfrm>
            <a:off x="7178993" y="2759988"/>
            <a:ext cx="6858953" cy="270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Inter-rater reliability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7178993" y="3090029"/>
            <a:ext cx="6858953" cy="270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Internal consistency</a:t>
            </a:r>
            <a:endParaRPr lang="en-US" sz="13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8855" y="3530084"/>
            <a:ext cx="846296" cy="1978581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178993" y="3699272"/>
            <a:ext cx="2221706" cy="277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Validity</a:t>
            </a:r>
            <a:endParaRPr lang="en-US" sz="1700" dirty="0"/>
          </a:p>
        </p:txBody>
      </p:sp>
      <p:sp>
        <p:nvSpPr>
          <p:cNvPr id="12" name="Text 7"/>
          <p:cNvSpPr/>
          <p:nvPr/>
        </p:nvSpPr>
        <p:spPr>
          <a:xfrm>
            <a:off x="7178993" y="4078486"/>
            <a:ext cx="6858953" cy="270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Accuracy of measurement</a:t>
            </a:r>
            <a:endParaRPr lang="en-US" sz="1300" dirty="0"/>
          </a:p>
        </p:txBody>
      </p:sp>
      <p:sp>
        <p:nvSpPr>
          <p:cNvPr id="13" name="Text 8"/>
          <p:cNvSpPr/>
          <p:nvPr/>
        </p:nvSpPr>
        <p:spPr>
          <a:xfrm>
            <a:off x="7178993" y="4408527"/>
            <a:ext cx="6858953" cy="270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Content validity</a:t>
            </a:r>
            <a:endParaRPr lang="en-US" sz="1300" dirty="0"/>
          </a:p>
        </p:txBody>
      </p:sp>
      <p:sp>
        <p:nvSpPr>
          <p:cNvPr id="14" name="Text 9"/>
          <p:cNvSpPr/>
          <p:nvPr/>
        </p:nvSpPr>
        <p:spPr>
          <a:xfrm>
            <a:off x="7178993" y="4738568"/>
            <a:ext cx="6858953" cy="270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Criterion validity</a:t>
            </a:r>
            <a:endParaRPr lang="en-US" sz="1300" dirty="0"/>
          </a:p>
        </p:txBody>
      </p:sp>
      <p:sp>
        <p:nvSpPr>
          <p:cNvPr id="15" name="Text 10"/>
          <p:cNvSpPr/>
          <p:nvPr/>
        </p:nvSpPr>
        <p:spPr>
          <a:xfrm>
            <a:off x="7178993" y="5068610"/>
            <a:ext cx="6858953" cy="270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Construct validity</a:t>
            </a:r>
            <a:endParaRPr lang="en-US" sz="13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8855" y="5508665"/>
            <a:ext cx="846296" cy="1978581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7178993" y="5677853"/>
            <a:ext cx="2792135" cy="277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Strategies for Improvement</a:t>
            </a:r>
            <a:endParaRPr lang="en-US" sz="1700" dirty="0"/>
          </a:p>
        </p:txBody>
      </p:sp>
      <p:sp>
        <p:nvSpPr>
          <p:cNvPr id="18" name="Text 12"/>
          <p:cNvSpPr/>
          <p:nvPr/>
        </p:nvSpPr>
        <p:spPr>
          <a:xfrm>
            <a:off x="7178993" y="6057067"/>
            <a:ext cx="6858953" cy="270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Triangulation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7178993" y="6387108"/>
            <a:ext cx="6858953" cy="270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Member checking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7178993" y="6717149"/>
            <a:ext cx="6858953" cy="270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Pilot testing</a:t>
            </a:r>
            <a:endParaRPr lang="en-US" sz="1300" dirty="0"/>
          </a:p>
        </p:txBody>
      </p:sp>
      <p:sp>
        <p:nvSpPr>
          <p:cNvPr id="21" name="Text 15"/>
          <p:cNvSpPr/>
          <p:nvPr/>
        </p:nvSpPr>
        <p:spPr>
          <a:xfrm>
            <a:off x="7178993" y="7047190"/>
            <a:ext cx="6858953" cy="270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Peer review</a:t>
            </a:r>
            <a:endParaRPr lang="en-US" sz="13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20735"/>
            <a:ext cx="7481292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Data Analysis: Introduction</a:t>
            </a:r>
            <a:endParaRPr lang="en-US" sz="4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318623"/>
            <a:ext cx="4120753" cy="25467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148858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Quantitative Analysis</a:t>
            </a:r>
            <a:endParaRPr lang="en-US" sz="2300" dirty="0"/>
          </a:p>
        </p:txBody>
      </p:sp>
      <p:sp>
        <p:nvSpPr>
          <p:cNvPr id="5" name="Text 2"/>
          <p:cNvSpPr/>
          <p:nvPr/>
        </p:nvSpPr>
        <p:spPr>
          <a:xfrm>
            <a:off x="793790" y="5657017"/>
            <a:ext cx="4120753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Statistical techniques to identify patterns and relationships in numerical data. Includes descriptive and inferential methods.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4704" y="2318623"/>
            <a:ext cx="4120872" cy="254686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54704" y="5148977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Qualitative Analysis</a:t>
            </a:r>
            <a:endParaRPr lang="en-US" sz="2300" dirty="0"/>
          </a:p>
        </p:txBody>
      </p:sp>
      <p:sp>
        <p:nvSpPr>
          <p:cNvPr id="8" name="Text 4"/>
          <p:cNvSpPr/>
          <p:nvPr/>
        </p:nvSpPr>
        <p:spPr>
          <a:xfrm>
            <a:off x="5254704" y="5657136"/>
            <a:ext cx="4120872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Systematic organization and interpretation of non-numerical data. Includes coding, thematic analysis, and narrative analysis.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5738" y="2318623"/>
            <a:ext cx="4120753" cy="25467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5738" y="5148858"/>
            <a:ext cx="3337560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Mixed Methods Analysis</a:t>
            </a:r>
            <a:endParaRPr lang="en-US" sz="2300" dirty="0"/>
          </a:p>
        </p:txBody>
      </p:sp>
      <p:sp>
        <p:nvSpPr>
          <p:cNvPr id="11" name="Text 6"/>
          <p:cNvSpPr/>
          <p:nvPr/>
        </p:nvSpPr>
        <p:spPr>
          <a:xfrm>
            <a:off x="9715738" y="5657017"/>
            <a:ext cx="4120753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Integration of statistical and textual analyses. Includes data transformation, comparison, and consolidation techniques.</a:t>
            </a:r>
            <a:endParaRPr lang="en-US" sz="1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81407"/>
            <a:ext cx="8127206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Interpreting Research Results</a:t>
            </a:r>
            <a:endParaRPr lang="en-US" sz="4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430" y="1979295"/>
            <a:ext cx="1614011" cy="132468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892" y="2606993"/>
            <a:ext cx="318968" cy="3986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088255" y="2206109"/>
            <a:ext cx="339232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Theoretical Implications</a:t>
            </a:r>
            <a:endParaRPr lang="en-US" sz="2300" dirty="0"/>
          </a:p>
        </p:txBody>
      </p:sp>
      <p:sp>
        <p:nvSpPr>
          <p:cNvPr id="6" name="Text 2"/>
          <p:cNvSpPr/>
          <p:nvPr/>
        </p:nvSpPr>
        <p:spPr>
          <a:xfrm>
            <a:off x="5088255" y="2714268"/>
            <a:ext cx="39252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Connect findings to existing theories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4918115" y="3317081"/>
            <a:ext cx="8861822" cy="15240"/>
          </a:xfrm>
          <a:prstGeom prst="roundRect">
            <a:avLst>
              <a:gd name="adj" fmla="val 625116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0424" y="3360658"/>
            <a:ext cx="3228022" cy="1324689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4892" y="3823692"/>
            <a:ext cx="318968" cy="39862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895261" y="3587472"/>
            <a:ext cx="4066223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Research Question Alignment</a:t>
            </a:r>
            <a:endParaRPr lang="en-US" sz="2300" dirty="0"/>
          </a:p>
        </p:txBody>
      </p:sp>
      <p:sp>
        <p:nvSpPr>
          <p:cNvPr id="11" name="Text 5"/>
          <p:cNvSpPr/>
          <p:nvPr/>
        </p:nvSpPr>
        <p:spPr>
          <a:xfrm>
            <a:off x="5895261" y="4095631"/>
            <a:ext cx="508623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Assess how findings address original questions</a:t>
            </a:r>
            <a:endParaRPr lang="en-US" sz="1750" dirty="0"/>
          </a:p>
        </p:txBody>
      </p:sp>
      <p:sp>
        <p:nvSpPr>
          <p:cNvPr id="12" name="Shape 6"/>
          <p:cNvSpPr/>
          <p:nvPr/>
        </p:nvSpPr>
        <p:spPr>
          <a:xfrm>
            <a:off x="5725120" y="4698444"/>
            <a:ext cx="8054816" cy="15240"/>
          </a:xfrm>
          <a:prstGeom prst="roundRect">
            <a:avLst>
              <a:gd name="adj" fmla="val 625116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3418" y="4742021"/>
            <a:ext cx="4842034" cy="1324689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4892" y="5205055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702266" y="4968835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Comparative Analysis</a:t>
            </a:r>
            <a:endParaRPr lang="en-US" sz="2300" dirty="0"/>
          </a:p>
        </p:txBody>
      </p:sp>
      <p:sp>
        <p:nvSpPr>
          <p:cNvPr id="16" name="Text 8"/>
          <p:cNvSpPr/>
          <p:nvPr/>
        </p:nvSpPr>
        <p:spPr>
          <a:xfrm>
            <a:off x="6702266" y="5476994"/>
            <a:ext cx="403050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Contrast results with previous studies</a:t>
            </a:r>
            <a:endParaRPr lang="en-US" sz="1750" dirty="0"/>
          </a:p>
        </p:txBody>
      </p:sp>
      <p:sp>
        <p:nvSpPr>
          <p:cNvPr id="17" name="Shape 9"/>
          <p:cNvSpPr/>
          <p:nvPr/>
        </p:nvSpPr>
        <p:spPr>
          <a:xfrm>
            <a:off x="6532126" y="6079808"/>
            <a:ext cx="7247811" cy="15240"/>
          </a:xfrm>
          <a:prstGeom prst="roundRect">
            <a:avLst>
              <a:gd name="adj" fmla="val 625116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6294" y="6123384"/>
            <a:ext cx="6456164" cy="1324689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94773" y="6586418"/>
            <a:ext cx="318968" cy="398621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7509272" y="6350198"/>
            <a:ext cx="3146465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Statistical Significance</a:t>
            </a:r>
            <a:endParaRPr lang="en-US" sz="2300" dirty="0"/>
          </a:p>
        </p:txBody>
      </p:sp>
      <p:sp>
        <p:nvSpPr>
          <p:cNvPr id="21" name="Text 11"/>
          <p:cNvSpPr/>
          <p:nvPr/>
        </p:nvSpPr>
        <p:spPr>
          <a:xfrm>
            <a:off x="7509272" y="6858357"/>
            <a:ext cx="463081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Evaluate practical vs. statistical importance</a:t>
            </a:r>
            <a:endParaRPr lang="en-US" sz="1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96397"/>
            <a:ext cx="8126016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Presenting Research Findings</a:t>
            </a:r>
            <a:endParaRPr lang="en-US" sz="4650" dirty="0"/>
          </a:p>
        </p:txBody>
      </p:sp>
      <p:sp>
        <p:nvSpPr>
          <p:cNvPr id="3" name="Shape 1"/>
          <p:cNvSpPr/>
          <p:nvPr/>
        </p:nvSpPr>
        <p:spPr>
          <a:xfrm>
            <a:off x="793790" y="1894284"/>
            <a:ext cx="1630323" cy="1324689"/>
          </a:xfrm>
          <a:prstGeom prst="roundRect">
            <a:avLst>
              <a:gd name="adj" fmla="val 719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9467" y="2357318"/>
            <a:ext cx="318968" cy="3986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650927" y="2121098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Know your audience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2650927" y="2629257"/>
            <a:ext cx="55179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Tailor content to their knowledge level and interests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2537460" y="3203734"/>
            <a:ext cx="11185803" cy="15240"/>
          </a:xfrm>
          <a:prstGeom prst="roundRect">
            <a:avLst>
              <a:gd name="adj" fmla="val 625116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793790" y="3332321"/>
            <a:ext cx="3260646" cy="1324689"/>
          </a:xfrm>
          <a:prstGeom prst="roundRect">
            <a:avLst>
              <a:gd name="adj" fmla="val 719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4569" y="3795355"/>
            <a:ext cx="318968" cy="39862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281249" y="3559135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Create a narrative</a:t>
            </a:r>
            <a:endParaRPr lang="en-US" sz="2300" dirty="0"/>
          </a:p>
        </p:txBody>
      </p:sp>
      <p:sp>
        <p:nvSpPr>
          <p:cNvPr id="11" name="Text 7"/>
          <p:cNvSpPr/>
          <p:nvPr/>
        </p:nvSpPr>
        <p:spPr>
          <a:xfrm>
            <a:off x="4281249" y="4067294"/>
            <a:ext cx="566737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Structure findings as a coherent story with clear flow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4167783" y="4641771"/>
            <a:ext cx="9555480" cy="15240"/>
          </a:xfrm>
          <a:prstGeom prst="roundRect">
            <a:avLst>
              <a:gd name="adj" fmla="val 625116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793790" y="4770358"/>
            <a:ext cx="4890968" cy="1324689"/>
          </a:xfrm>
          <a:prstGeom prst="roundRect">
            <a:avLst>
              <a:gd name="adj" fmla="val 719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9790" y="5233392"/>
            <a:ext cx="318968" cy="39862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911572" y="4997172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Visualize key data</a:t>
            </a:r>
            <a:endParaRPr lang="en-US" sz="2300" dirty="0"/>
          </a:p>
        </p:txBody>
      </p:sp>
      <p:sp>
        <p:nvSpPr>
          <p:cNvPr id="16" name="Text 11"/>
          <p:cNvSpPr/>
          <p:nvPr/>
        </p:nvSpPr>
        <p:spPr>
          <a:xfrm>
            <a:off x="5911572" y="5505331"/>
            <a:ext cx="49968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appropriate charts and graphics for clarity</a:t>
            </a:r>
            <a:endParaRPr lang="en-US" sz="1750" dirty="0"/>
          </a:p>
        </p:txBody>
      </p:sp>
      <p:sp>
        <p:nvSpPr>
          <p:cNvPr id="17" name="Shape 12"/>
          <p:cNvSpPr/>
          <p:nvPr/>
        </p:nvSpPr>
        <p:spPr>
          <a:xfrm>
            <a:off x="5798106" y="6079808"/>
            <a:ext cx="7925157" cy="15240"/>
          </a:xfrm>
          <a:prstGeom prst="roundRect">
            <a:avLst>
              <a:gd name="adj" fmla="val 625116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3"/>
          <p:cNvSpPr/>
          <p:nvPr/>
        </p:nvSpPr>
        <p:spPr>
          <a:xfrm>
            <a:off x="793790" y="6208395"/>
            <a:ext cx="6521410" cy="1324689"/>
          </a:xfrm>
          <a:prstGeom prst="roundRect">
            <a:avLst>
              <a:gd name="adj" fmla="val 719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5011" y="6671429"/>
            <a:ext cx="318968" cy="398621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542014" y="6435209"/>
            <a:ext cx="3290173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Emphasize implications</a:t>
            </a:r>
            <a:endParaRPr lang="en-US" sz="2300" dirty="0"/>
          </a:p>
        </p:txBody>
      </p:sp>
      <p:sp>
        <p:nvSpPr>
          <p:cNvPr id="21" name="Text 15"/>
          <p:cNvSpPr/>
          <p:nvPr/>
        </p:nvSpPr>
        <p:spPr>
          <a:xfrm>
            <a:off x="7542014" y="6943368"/>
            <a:ext cx="504575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Highlight practical applications of your findings</a:t>
            </a:r>
            <a:endParaRPr lang="en-US" sz="1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85449"/>
            <a:ext cx="8957072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Limitations and Future Research</a:t>
            </a:r>
            <a:endParaRPr lang="en-US" sz="4650" dirty="0"/>
          </a:p>
        </p:txBody>
      </p:sp>
      <p:sp>
        <p:nvSpPr>
          <p:cNvPr id="3" name="Text 1"/>
          <p:cNvSpPr/>
          <p:nvPr/>
        </p:nvSpPr>
        <p:spPr>
          <a:xfrm>
            <a:off x="793790" y="2996684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Common Limitations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93790" y="3595568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Methodological constraints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037767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Sample limitations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479965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Time and resource restrictions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4922163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Measurement challenges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5364361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Contextual boundaries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5332928" y="2996684"/>
            <a:ext cx="321706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Addressing Limitations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5332928" y="3595568"/>
            <a:ext cx="3978116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Acknowledge limitations honestly but without undermining your study. Explain how limitations were mitigated when possible.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5332928" y="5251252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Demonstrate awareness of how limitations affect the interpretation of your findings.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9872067" y="2996684"/>
            <a:ext cx="3724870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Future Research Directions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9872067" y="3595568"/>
            <a:ext cx="3978116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Suggest specific follow-up studies that build on your work. Identify emerging questions raised by your findings.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9872067" y="5251252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Recommend methodological improvements for subsequent research endeavors.</a:t>
            </a:r>
            <a:endParaRPr lang="en-US" sz="1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5657" y="621863"/>
            <a:ext cx="7707987" cy="464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5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Conclusion: The Impact of Business Research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495657" y="1369576"/>
            <a:ext cx="8152686" cy="467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650"/>
              </a:lnSpc>
              <a:buNone/>
            </a:pPr>
            <a:r>
              <a:rPr lang="en-US" sz="3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70%</a:t>
            </a:r>
            <a:endParaRPr lang="en-US" sz="3650" dirty="0"/>
          </a:p>
        </p:txBody>
      </p:sp>
      <p:sp>
        <p:nvSpPr>
          <p:cNvPr id="5" name="Text 2"/>
          <p:cNvSpPr/>
          <p:nvPr/>
        </p:nvSpPr>
        <p:spPr>
          <a:xfrm>
            <a:off x="3642598" y="2013823"/>
            <a:ext cx="1858804" cy="232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Decision Quality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495657" y="2331006"/>
            <a:ext cx="8152686" cy="2264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Companies using research-based decisions report higher success rates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495657" y="3053001"/>
            <a:ext cx="8152686" cy="467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650"/>
              </a:lnSpc>
              <a:buNone/>
            </a:pPr>
            <a:r>
              <a:rPr lang="en-US" sz="3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3x</a:t>
            </a:r>
            <a:endParaRPr lang="en-US" sz="3650" dirty="0"/>
          </a:p>
        </p:txBody>
      </p:sp>
      <p:sp>
        <p:nvSpPr>
          <p:cNvPr id="8" name="Text 5"/>
          <p:cNvSpPr/>
          <p:nvPr/>
        </p:nvSpPr>
        <p:spPr>
          <a:xfrm>
            <a:off x="3642598" y="3697248"/>
            <a:ext cx="1858804" cy="232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ROI Impact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495657" y="4014430"/>
            <a:ext cx="8152686" cy="2264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Research-informed strategies deliver triple the return on investment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495657" y="4736425"/>
            <a:ext cx="8152686" cy="467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650"/>
              </a:lnSpc>
              <a:buNone/>
            </a:pPr>
            <a:r>
              <a:rPr lang="en-US" sz="3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65%</a:t>
            </a:r>
            <a:endParaRPr lang="en-US" sz="3650" dirty="0"/>
          </a:p>
        </p:txBody>
      </p:sp>
      <p:sp>
        <p:nvSpPr>
          <p:cNvPr id="11" name="Text 8"/>
          <p:cNvSpPr/>
          <p:nvPr/>
        </p:nvSpPr>
        <p:spPr>
          <a:xfrm>
            <a:off x="3642598" y="5380673"/>
            <a:ext cx="1858804" cy="232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Innovation Rate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495657" y="5697855"/>
            <a:ext cx="8152686" cy="2264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Research-driven companies introduce successful innovations more frequently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495657" y="6419850"/>
            <a:ext cx="8152686" cy="467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650"/>
              </a:lnSpc>
              <a:buNone/>
            </a:pPr>
            <a:r>
              <a:rPr lang="en-US" sz="3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40%</a:t>
            </a:r>
            <a:endParaRPr lang="en-US" sz="3650" dirty="0"/>
          </a:p>
        </p:txBody>
      </p:sp>
      <p:sp>
        <p:nvSpPr>
          <p:cNvPr id="14" name="Text 11"/>
          <p:cNvSpPr/>
          <p:nvPr/>
        </p:nvSpPr>
        <p:spPr>
          <a:xfrm>
            <a:off x="3642598" y="7064097"/>
            <a:ext cx="1858804" cy="232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Risk Reduction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495657" y="7381280"/>
            <a:ext cx="8152686" cy="2264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Evidence-based approaches significantly lower business failure rates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2524</Words>
  <Application>Microsoft Office PowerPoint</Application>
  <PresentationFormat>Custom</PresentationFormat>
  <Paragraphs>424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Inter</vt:lpstr>
      <vt:lpstr>Arial</vt:lpstr>
      <vt:lpstr>Petrona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Dr.Larry Adams</cp:lastModifiedBy>
  <cp:revision>4</cp:revision>
  <dcterms:created xsi:type="dcterms:W3CDTF">2025-03-26T22:09:22Z</dcterms:created>
  <dcterms:modified xsi:type="dcterms:W3CDTF">2026-10-15T07:47:11Z</dcterms:modified>
</cp:coreProperties>
</file>